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27" r:id="rId5"/>
    <p:sldId id="377" r:id="rId6"/>
    <p:sldId id="435" r:id="rId7"/>
    <p:sldId id="582" r:id="rId8"/>
    <p:sldId id="573" r:id="rId9"/>
    <p:sldId id="545" r:id="rId10"/>
    <p:sldId id="359" r:id="rId11"/>
    <p:sldId id="581" r:id="rId12"/>
  </p:sldIdLst>
  <p:sldSz cx="9144000" cy="5143500" type="screen16x9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5" userDrawn="1">
          <p15:clr>
            <a:srgbClr val="A4A3A4"/>
          </p15:clr>
        </p15:guide>
        <p15:guide id="2" orient="horz" pos="2977">
          <p15:clr>
            <a:srgbClr val="A4A3A4"/>
          </p15:clr>
        </p15:guide>
        <p15:guide id="3" orient="horz" pos="749">
          <p15:clr>
            <a:srgbClr val="A4A3A4"/>
          </p15:clr>
        </p15:guide>
        <p15:guide id="4" pos="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dentsov Alexander" initials="KA" lastIdx="1" clrIdx="0"/>
  <p:cmAuthor id="2" name="Evgeny Konev" initials="EK" lastIdx="3" clrIdx="1">
    <p:extLst>
      <p:ext uri="{19B8F6BF-5375-455C-9EA6-DF929625EA0E}">
        <p15:presenceInfo xmlns:p15="http://schemas.microsoft.com/office/powerpoint/2012/main" userId="S-1-5-21-1679041325-759305619-918984821-26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4D3"/>
    <a:srgbClr val="9E1B32"/>
    <a:srgbClr val="EDB700"/>
    <a:srgbClr val="0493C9"/>
    <a:srgbClr val="3FAE49"/>
    <a:srgbClr val="5F6A72"/>
    <a:srgbClr val="A5AFB0"/>
    <a:srgbClr val="F26724"/>
    <a:srgbClr val="E70033"/>
    <a:srgbClr val="A5A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3" autoAdjust="0"/>
    <p:restoredTop sz="94541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606" y="126"/>
      </p:cViewPr>
      <p:guideLst>
        <p:guide orient="horz" pos="985"/>
        <p:guide orient="horz" pos="2977"/>
        <p:guide orient="horz" pos="749"/>
        <p:guide pos="1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3792" y="-104"/>
      </p:cViewPr>
      <p:guideLst>
        <p:guide orient="horz" pos="311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>
                <a:solidFill>
                  <a:sysClr val="windowText" lastClr="000000"/>
                </a:solidFill>
              </a:defRPr>
            </a:pPr>
            <a:r>
              <a:rPr lang="ru-RU" sz="1800" b="1">
                <a:solidFill>
                  <a:sysClr val="windowText" lastClr="000000"/>
                </a:solidFill>
              </a:rPr>
              <a:t>Объём выданных МФО займов</a:t>
            </a:r>
            <a:endParaRPr lang="ru-RU" sz="18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5912909412932172"/>
          <c:y val="3.28603441840748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964521105302553E-2"/>
          <c:y val="0.13131194444444444"/>
          <c:w val="0.89972815349783863"/>
          <c:h val="0.72073916666666671"/>
        </c:manualLayout>
      </c:layout>
      <c:lineChart>
        <c:grouping val="standard"/>
        <c:varyColors val="0"/>
        <c:ser>
          <c:idx val="0"/>
          <c:order val="0"/>
          <c:tx>
            <c:strRef>
              <c:f>PIVOT!$M$6</c:f>
              <c:strCache>
                <c:ptCount val="1"/>
                <c:pt idx="0">
                  <c:v>МФО</c:v>
                </c:pt>
              </c:strCache>
            </c:strRef>
          </c:tx>
          <c:spPr>
            <a:ln w="25400" cmpd="sng">
              <a:solidFill>
                <a:srgbClr val="903A38"/>
              </a:solidFill>
            </a:ln>
          </c:spPr>
          <c:marker>
            <c:symbol val="none"/>
          </c:marker>
          <c:cat>
            <c:multiLvlStrRef>
              <c:f>PIVOT!$B$7:$C$54</c:f>
              <c:multiLvlStrCache>
                <c:ptCount val="48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</c:v>
                  </c:pt>
                  <c:pt idx="23">
                    <c:v>Дек</c:v>
                  </c:pt>
                  <c:pt idx="24">
                    <c:v>Янв</c:v>
                  </c:pt>
                  <c:pt idx="25">
                    <c:v>Фев</c:v>
                  </c:pt>
                  <c:pt idx="26">
                    <c:v>Мар</c:v>
                  </c:pt>
                  <c:pt idx="27">
                    <c:v>Апр</c:v>
                  </c:pt>
                  <c:pt idx="28">
                    <c:v>Май</c:v>
                  </c:pt>
                  <c:pt idx="29">
                    <c:v>Июн</c:v>
                  </c:pt>
                  <c:pt idx="30">
                    <c:v>Июл</c:v>
                  </c:pt>
                  <c:pt idx="31">
                    <c:v>Авг</c:v>
                  </c:pt>
                  <c:pt idx="32">
                    <c:v>Сен</c:v>
                  </c:pt>
                  <c:pt idx="33">
                    <c:v>Окт</c:v>
                  </c:pt>
                  <c:pt idx="34">
                    <c:v>Ноя</c:v>
                  </c:pt>
                  <c:pt idx="35">
                    <c:v>Дек</c:v>
                  </c:pt>
                  <c:pt idx="36">
                    <c:v>Янв</c:v>
                  </c:pt>
                  <c:pt idx="37">
                    <c:v>Фев</c:v>
                  </c:pt>
                  <c:pt idx="38">
                    <c:v>Мар</c:v>
                  </c:pt>
                  <c:pt idx="39">
                    <c:v>Апр</c:v>
                  </c:pt>
                  <c:pt idx="40">
                    <c:v>Май</c:v>
                  </c:pt>
                  <c:pt idx="41">
                    <c:v>Июн</c:v>
                  </c:pt>
                  <c:pt idx="42">
                    <c:v>Июл</c:v>
                  </c:pt>
                  <c:pt idx="43">
                    <c:v>Авг</c:v>
                  </c:pt>
                  <c:pt idx="44">
                    <c:v>Сен</c:v>
                  </c:pt>
                  <c:pt idx="45">
                    <c:v>Окт</c:v>
                  </c:pt>
                  <c:pt idx="46">
                    <c:v>Ноя</c:v>
                  </c:pt>
                  <c:pt idx="47">
                    <c:v>Дек</c:v>
                  </c:pt>
                </c:lvl>
                <c:lvl>
                  <c:pt idx="0">
                    <c:v>2017</c:v>
                  </c:pt>
                  <c:pt idx="12">
                    <c:v>2018</c:v>
                  </c:pt>
                  <c:pt idx="24">
                    <c:v>2019</c:v>
                  </c:pt>
                  <c:pt idx="36">
                    <c:v>2020</c:v>
                  </c:pt>
                </c:lvl>
              </c:multiLvlStrCache>
            </c:multiLvlStrRef>
          </c:cat>
          <c:val>
            <c:numRef>
              <c:f>PIVOT!$M$7:$M$54</c:f>
              <c:numCache>
                <c:formatCode>0%</c:formatCode>
                <c:ptCount val="48"/>
                <c:pt idx="0">
                  <c:v>10.413720212898523</c:v>
                </c:pt>
                <c:pt idx="1">
                  <c:v>11.231457847302229</c:v>
                </c:pt>
                <c:pt idx="2">
                  <c:v>13.918836873003567</c:v>
                </c:pt>
                <c:pt idx="3">
                  <c:v>13.739624829217441</c:v>
                </c:pt>
                <c:pt idx="4">
                  <c:v>13.861317151986679</c:v>
                </c:pt>
                <c:pt idx="5">
                  <c:v>13.755185956023604</c:v>
                </c:pt>
                <c:pt idx="6">
                  <c:v>13.695535643999863</c:v>
                </c:pt>
                <c:pt idx="7">
                  <c:v>14.2800321635759</c:v>
                </c:pt>
                <c:pt idx="8">
                  <c:v>12.9544561327916</c:v>
                </c:pt>
                <c:pt idx="9">
                  <c:v>14.687794602566155</c:v>
                </c:pt>
                <c:pt idx="10">
                  <c:v>15.171168478791081</c:v>
                </c:pt>
                <c:pt idx="11">
                  <c:v>17.820229408869714</c:v>
                </c:pt>
                <c:pt idx="12">
                  <c:v>15.532256122464625</c:v>
                </c:pt>
                <c:pt idx="13">
                  <c:v>15.720585706948764</c:v>
                </c:pt>
                <c:pt idx="14">
                  <c:v>18.202107890481418</c:v>
                </c:pt>
                <c:pt idx="15">
                  <c:v>19.405973554244678</c:v>
                </c:pt>
                <c:pt idx="16">
                  <c:v>19.417061748447644</c:v>
                </c:pt>
                <c:pt idx="17">
                  <c:v>19.099964172521993</c:v>
                </c:pt>
                <c:pt idx="18">
                  <c:v>21.414618509301366</c:v>
                </c:pt>
                <c:pt idx="19">
                  <c:v>22.267697670787992</c:v>
                </c:pt>
                <c:pt idx="20">
                  <c:v>20.725322377083021</c:v>
                </c:pt>
                <c:pt idx="21">
                  <c:v>23.464185371332984</c:v>
                </c:pt>
                <c:pt idx="22">
                  <c:v>23.754355708550786</c:v>
                </c:pt>
                <c:pt idx="23">
                  <c:v>26.965818344487932</c:v>
                </c:pt>
                <c:pt idx="24">
                  <c:v>22.93553918892756</c:v>
                </c:pt>
                <c:pt idx="25">
                  <c:v>22.278390087345102</c:v>
                </c:pt>
                <c:pt idx="26">
                  <c:v>26.027005143968914</c:v>
                </c:pt>
                <c:pt idx="27">
                  <c:v>26.969356223833056</c:v>
                </c:pt>
                <c:pt idx="28">
                  <c:v>26.39812109787988</c:v>
                </c:pt>
                <c:pt idx="29">
                  <c:v>25.727352092407266</c:v>
                </c:pt>
                <c:pt idx="30">
                  <c:v>26.18591665410635</c:v>
                </c:pt>
                <c:pt idx="31">
                  <c:v>27.085945019417565</c:v>
                </c:pt>
                <c:pt idx="32">
                  <c:v>27.854797228734792</c:v>
                </c:pt>
                <c:pt idx="33">
                  <c:v>31.180625141702386</c:v>
                </c:pt>
                <c:pt idx="34">
                  <c:v>29.16302070789115</c:v>
                </c:pt>
                <c:pt idx="35">
                  <c:v>32.166101345530322</c:v>
                </c:pt>
                <c:pt idx="36">
                  <c:v>26.500734086102902</c:v>
                </c:pt>
                <c:pt idx="37">
                  <c:v>27.689468316660612</c:v>
                </c:pt>
                <c:pt idx="38">
                  <c:v>29.247736420557672</c:v>
                </c:pt>
                <c:pt idx="39">
                  <c:v>15.839428016547318</c:v>
                </c:pt>
                <c:pt idx="40">
                  <c:v>21.078201036921847</c:v>
                </c:pt>
                <c:pt idx="41">
                  <c:v>22.24479391769162</c:v>
                </c:pt>
                <c:pt idx="42">
                  <c:v>24.467635690055328</c:v>
                </c:pt>
                <c:pt idx="43">
                  <c:v>27.506342949875688</c:v>
                </c:pt>
                <c:pt idx="44">
                  <c:v>28.447205022485402</c:v>
                </c:pt>
                <c:pt idx="45">
                  <c:v>30.658958680614393</c:v>
                </c:pt>
                <c:pt idx="46">
                  <c:v>33.074669594352898</c:v>
                </c:pt>
                <c:pt idx="47">
                  <c:v>35.735984028976475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721-46CA-9DD9-3731B12BB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878896"/>
        <c:axId val="282255264"/>
      </c:lineChart>
      <c:scatterChart>
        <c:scatterStyle val="smoothMarker"/>
        <c:varyColors val="0"/>
        <c:ser>
          <c:idx val="1"/>
          <c:order val="1"/>
          <c:tx>
            <c:v>вертикальная_линия_1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[0]!шкала_х1</c:f>
              <c:numCache>
                <c:formatCode>General</c:formatCode>
                <c:ptCount val="2"/>
                <c:pt idx="0">
                  <c:v>12.5</c:v>
                </c:pt>
                <c:pt idx="1">
                  <c:v>12.5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721-46CA-9DD9-3731B12BBF56}"/>
            </c:ext>
          </c:extLst>
        </c:ser>
        <c:ser>
          <c:idx val="2"/>
          <c:order val="2"/>
          <c:tx>
            <c:v>вертикальная_линия_2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[0]!шкала_х2</c:f>
              <c:numCache>
                <c:formatCode>General</c:formatCode>
                <c:ptCount val="2"/>
                <c:pt idx="0">
                  <c:v>24.5</c:v>
                </c:pt>
                <c:pt idx="1">
                  <c:v>24.5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721-46CA-9DD9-3731B12BBF56}"/>
            </c:ext>
          </c:extLst>
        </c:ser>
        <c:ser>
          <c:idx val="3"/>
          <c:order val="3"/>
          <c:tx>
            <c:v>вертикальная_линия_3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[0]!шкала_х3</c:f>
              <c:numCache>
                <c:formatCode>General</c:formatCode>
                <c:ptCount val="2"/>
                <c:pt idx="0">
                  <c:v>36.5</c:v>
                </c:pt>
                <c:pt idx="1">
                  <c:v>36.5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721-46CA-9DD9-3731B12BBF56}"/>
            </c:ext>
          </c:extLst>
        </c:ser>
        <c:ser>
          <c:idx val="4"/>
          <c:order val="4"/>
          <c:tx>
            <c:v>вертикальная_линия_4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[0]!шкала_х4</c:f>
              <c:numCache>
                <c:formatCode>General</c:formatCode>
                <c:ptCount val="2"/>
                <c:pt idx="0">
                  <c:v>48.5</c:v>
                </c:pt>
                <c:pt idx="1">
                  <c:v>48.5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721-46CA-9DD9-3731B12BB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878896"/>
        <c:axId val="282255264"/>
      </c:scatterChart>
      <c:catAx>
        <c:axId val="281878896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spPr>
          <a:ln/>
        </c:spPr>
        <c:txPr>
          <a:bodyPr rot="-5400000" vert="horz"/>
          <a:lstStyle/>
          <a:p>
            <a:pPr>
              <a:defRPr sz="1000" b="1">
                <a:solidFill>
                  <a:sysClr val="windowText" lastClr="000000"/>
                </a:solidFill>
              </a:defRPr>
            </a:pPr>
            <a:endParaRPr lang="ru-RU"/>
          </a:p>
        </c:txPr>
        <c:crossAx val="282255264"/>
        <c:crosses val="autoZero"/>
        <c:auto val="1"/>
        <c:lblAlgn val="ctr"/>
        <c:lblOffset val="100"/>
        <c:noMultiLvlLbl val="0"/>
      </c:catAx>
      <c:valAx>
        <c:axId val="282255264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50000"/>
                </a:schemeClr>
              </a:solidFill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spPr>
          <a:ln w="9525"/>
        </c:spPr>
        <c:txPr>
          <a:bodyPr rot="0" vert="horz"/>
          <a:lstStyle/>
          <a:p>
            <a:pPr>
              <a:defRPr b="0">
                <a:solidFill>
                  <a:sysClr val="windowText" lastClr="000000"/>
                </a:solidFill>
              </a:defRPr>
            </a:pPr>
            <a:endParaRPr lang="ru-RU"/>
          </a:p>
        </c:txPr>
        <c:crossAx val="2818788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/>
                <a:cs typeface="Calibri"/>
              </a:defRPr>
            </a:pPr>
            <a:r>
              <a:rPr lang="ru-RU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Средняя сумма выданного МФО займа</a:t>
            </a:r>
          </a:p>
        </c:rich>
      </c:tx>
      <c:layout>
        <c:manualLayout>
          <c:xMode val="edge"/>
          <c:yMode val="edge"/>
          <c:x val="0.21798656065724331"/>
          <c:y val="3.63880555555555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701041666666656E-2"/>
          <c:y val="0.1482961111111111"/>
          <c:w val="0.89764859702597177"/>
          <c:h val="0.69689739271280893"/>
        </c:manualLayout>
      </c:layout>
      <c:lineChart>
        <c:grouping val="standard"/>
        <c:varyColors val="0"/>
        <c:ser>
          <c:idx val="2"/>
          <c:order val="0"/>
          <c:tx>
            <c:strRef>
              <c:f>PIVOT!$AQ$5</c:f>
              <c:strCache>
                <c:ptCount val="1"/>
                <c:pt idx="0">
                  <c:v>СрСум тыс руб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multiLvlStrRef>
              <c:f>PIVOT!$AD$7:$AE$54</c:f>
              <c:multiLvlStrCache>
                <c:ptCount val="48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</c:v>
                  </c:pt>
                  <c:pt idx="23">
                    <c:v>Дек</c:v>
                  </c:pt>
                  <c:pt idx="24">
                    <c:v>Янв</c:v>
                  </c:pt>
                  <c:pt idx="25">
                    <c:v>Фев</c:v>
                  </c:pt>
                  <c:pt idx="26">
                    <c:v>Мар</c:v>
                  </c:pt>
                  <c:pt idx="27">
                    <c:v>Апр</c:v>
                  </c:pt>
                  <c:pt idx="28">
                    <c:v>Май</c:v>
                  </c:pt>
                  <c:pt idx="29">
                    <c:v>Июн</c:v>
                  </c:pt>
                  <c:pt idx="30">
                    <c:v>Июл</c:v>
                  </c:pt>
                  <c:pt idx="31">
                    <c:v>Авг</c:v>
                  </c:pt>
                  <c:pt idx="32">
                    <c:v>Сен</c:v>
                  </c:pt>
                  <c:pt idx="33">
                    <c:v>Окт</c:v>
                  </c:pt>
                  <c:pt idx="34">
                    <c:v>Ноя</c:v>
                  </c:pt>
                  <c:pt idx="35">
                    <c:v>Дек</c:v>
                  </c:pt>
                  <c:pt idx="36">
                    <c:v>Янв</c:v>
                  </c:pt>
                  <c:pt idx="37">
                    <c:v>Фев</c:v>
                  </c:pt>
                  <c:pt idx="38">
                    <c:v>Мар</c:v>
                  </c:pt>
                  <c:pt idx="39">
                    <c:v>Апр</c:v>
                  </c:pt>
                  <c:pt idx="40">
                    <c:v>Май</c:v>
                  </c:pt>
                  <c:pt idx="41">
                    <c:v>Июн</c:v>
                  </c:pt>
                  <c:pt idx="42">
                    <c:v>Июл</c:v>
                  </c:pt>
                  <c:pt idx="43">
                    <c:v>Авг</c:v>
                  </c:pt>
                  <c:pt idx="44">
                    <c:v>Сен</c:v>
                  </c:pt>
                  <c:pt idx="45">
                    <c:v>Окт</c:v>
                  </c:pt>
                  <c:pt idx="46">
                    <c:v>Ноя</c:v>
                  </c:pt>
                  <c:pt idx="47">
                    <c:v>Дек</c:v>
                  </c:pt>
                </c:lvl>
                <c:lvl>
                  <c:pt idx="0">
                    <c:v>2017</c:v>
                  </c:pt>
                  <c:pt idx="12">
                    <c:v>2018</c:v>
                  </c:pt>
                  <c:pt idx="24">
                    <c:v>2019</c:v>
                  </c:pt>
                  <c:pt idx="36">
                    <c:v>2020</c:v>
                  </c:pt>
                </c:lvl>
              </c:multiLvlStrCache>
            </c:multiLvlStrRef>
          </c:cat>
          <c:val>
            <c:numRef>
              <c:f>PIVOT!$AQ$7:$AQ$54</c:f>
              <c:numCache>
                <c:formatCode>0</c:formatCode>
                <c:ptCount val="48"/>
                <c:pt idx="0">
                  <c:v>11.057870573573657</c:v>
                </c:pt>
                <c:pt idx="1">
                  <c:v>11.403585040877783</c:v>
                </c:pt>
                <c:pt idx="2">
                  <c:v>11.787898998770288</c:v>
                </c:pt>
                <c:pt idx="3">
                  <c:v>12.19869379736474</c:v>
                </c:pt>
                <c:pt idx="4">
                  <c:v>12.170944126805713</c:v>
                </c:pt>
                <c:pt idx="5">
                  <c:v>12.766439950945621</c:v>
                </c:pt>
                <c:pt idx="6">
                  <c:v>12.755587928192805</c:v>
                </c:pt>
                <c:pt idx="7">
                  <c:v>12.839176098094125</c:v>
                </c:pt>
                <c:pt idx="8">
                  <c:v>12.372570423565367</c:v>
                </c:pt>
                <c:pt idx="9">
                  <c:v>12.20730538449336</c:v>
                </c:pt>
                <c:pt idx="10">
                  <c:v>12.134627848026232</c:v>
                </c:pt>
                <c:pt idx="11">
                  <c:v>12.513323152775563</c:v>
                </c:pt>
                <c:pt idx="12">
                  <c:v>11.412390929760855</c:v>
                </c:pt>
                <c:pt idx="13">
                  <c:v>11.559486480043962</c:v>
                </c:pt>
                <c:pt idx="14">
                  <c:v>11.555571269309157</c:v>
                </c:pt>
                <c:pt idx="15">
                  <c:v>11.466583857158458</c:v>
                </c:pt>
                <c:pt idx="16">
                  <c:v>11.547225825863634</c:v>
                </c:pt>
                <c:pt idx="17">
                  <c:v>11.90675746091601</c:v>
                </c:pt>
                <c:pt idx="18">
                  <c:v>12.815133398355835</c:v>
                </c:pt>
                <c:pt idx="19">
                  <c:v>12.918805130234706</c:v>
                </c:pt>
                <c:pt idx="20">
                  <c:v>12.224309535298669</c:v>
                </c:pt>
                <c:pt idx="21">
                  <c:v>12.333372256667289</c:v>
                </c:pt>
                <c:pt idx="22">
                  <c:v>12.374451744203046</c:v>
                </c:pt>
                <c:pt idx="23">
                  <c:v>12.852480421282984</c:v>
                </c:pt>
                <c:pt idx="24">
                  <c:v>11.353430697325324</c:v>
                </c:pt>
                <c:pt idx="25">
                  <c:v>11.358034863733128</c:v>
                </c:pt>
                <c:pt idx="26">
                  <c:v>11.069719203344166</c:v>
                </c:pt>
                <c:pt idx="27">
                  <c:v>11.416735189833895</c:v>
                </c:pt>
                <c:pt idx="28">
                  <c:v>11.4846454200149</c:v>
                </c:pt>
                <c:pt idx="29">
                  <c:v>11.89528063022005</c:v>
                </c:pt>
                <c:pt idx="30">
                  <c:v>12.782086901007869</c:v>
                </c:pt>
                <c:pt idx="31">
                  <c:v>12.578538916782705</c:v>
                </c:pt>
                <c:pt idx="32">
                  <c:v>13.433399528544909</c:v>
                </c:pt>
                <c:pt idx="33">
                  <c:v>14.215370180052801</c:v>
                </c:pt>
                <c:pt idx="34">
                  <c:v>13.542758643876919</c:v>
                </c:pt>
                <c:pt idx="35">
                  <c:v>13.674431043875368</c:v>
                </c:pt>
                <c:pt idx="36">
                  <c:v>12.700500445934233</c:v>
                </c:pt>
                <c:pt idx="37">
                  <c:v>13.203887448382428</c:v>
                </c:pt>
                <c:pt idx="38">
                  <c:v>12.846532259707192</c:v>
                </c:pt>
                <c:pt idx="39">
                  <c:v>10.073450348454756</c:v>
                </c:pt>
                <c:pt idx="40">
                  <c:v>12.021370793792295</c:v>
                </c:pt>
                <c:pt idx="41">
                  <c:v>12.390940524633155</c:v>
                </c:pt>
                <c:pt idx="42">
                  <c:v>12.64369048994503</c:v>
                </c:pt>
                <c:pt idx="43">
                  <c:v>13.018585649168791</c:v>
                </c:pt>
                <c:pt idx="44">
                  <c:v>13.193479746511553</c:v>
                </c:pt>
                <c:pt idx="45">
                  <c:v>13.133619191352821</c:v>
                </c:pt>
                <c:pt idx="46">
                  <c:v>13.834741625009151</c:v>
                </c:pt>
                <c:pt idx="47">
                  <c:v>14.495003963825921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2A9-4F79-B733-33031F1A6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132856"/>
        <c:axId val="284133248"/>
      </c:lineChart>
      <c:scatterChart>
        <c:scatterStyle val="smoothMarker"/>
        <c:varyColors val="0"/>
        <c:ser>
          <c:idx val="0"/>
          <c:order val="1"/>
          <c:tx>
            <c:v>вертикальная_линия_1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[0]!шкала_х1</c:f>
              <c:numCache>
                <c:formatCode>General</c:formatCode>
                <c:ptCount val="2"/>
                <c:pt idx="0">
                  <c:v>12.5</c:v>
                </c:pt>
                <c:pt idx="1">
                  <c:v>12.5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2A9-4F79-B733-33031F1A689A}"/>
            </c:ext>
          </c:extLst>
        </c:ser>
        <c:ser>
          <c:idx val="1"/>
          <c:order val="2"/>
          <c:tx>
            <c:v>вертикальная_линия_2</c:v>
          </c:tx>
          <c:marker>
            <c:symbol val="none"/>
          </c:marker>
          <c:dPt>
            <c:idx val="1"/>
            <c:bubble3D val="0"/>
            <c:spPr>
              <a:ln w="9525" cap="flat">
                <a:solidFill>
                  <a:srgbClr val="766A65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3-12A9-4F79-B733-33031F1A689A}"/>
              </c:ext>
            </c:extLst>
          </c:dPt>
          <c:xVal>
            <c:numRef>
              <c:f>[0]!шкала_х2</c:f>
              <c:numCache>
                <c:formatCode>General</c:formatCode>
                <c:ptCount val="2"/>
                <c:pt idx="0">
                  <c:v>24.5</c:v>
                </c:pt>
                <c:pt idx="1">
                  <c:v>24.5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2A9-4F79-B733-33031F1A689A}"/>
            </c:ext>
          </c:extLst>
        </c:ser>
        <c:ser>
          <c:idx val="3"/>
          <c:order val="3"/>
          <c:tx>
            <c:v>вертикальная_линия_3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[0]!шкала_х3</c:f>
              <c:numCache>
                <c:formatCode>General</c:formatCode>
                <c:ptCount val="2"/>
                <c:pt idx="0">
                  <c:v>36.5</c:v>
                </c:pt>
                <c:pt idx="1">
                  <c:v>36.5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2A9-4F79-B733-33031F1A689A}"/>
            </c:ext>
          </c:extLst>
        </c:ser>
        <c:ser>
          <c:idx val="4"/>
          <c:order val="4"/>
          <c:tx>
            <c:v>вертикальная_линия_4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[0]!шкала_х4</c:f>
              <c:numCache>
                <c:formatCode>General</c:formatCode>
                <c:ptCount val="2"/>
                <c:pt idx="0">
                  <c:v>48.5</c:v>
                </c:pt>
                <c:pt idx="1">
                  <c:v>48.5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2A9-4F79-B733-33031F1A6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132856"/>
        <c:axId val="284133248"/>
      </c:scatterChart>
      <c:catAx>
        <c:axId val="284132856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spPr>
          <a:ln/>
        </c:spPr>
        <c:txPr>
          <a:bodyPr rot="-5400000" vert="horz"/>
          <a:lstStyle/>
          <a:p>
            <a:pPr>
              <a:defRPr sz="1000" b="1" i="0" u="none" strike="noStrike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/>
                <a:cs typeface="Calibri"/>
              </a:defRPr>
            </a:pPr>
            <a:endParaRPr lang="ru-RU"/>
          </a:p>
        </c:txPr>
        <c:crossAx val="284133248"/>
        <c:crosses val="autoZero"/>
        <c:auto val="1"/>
        <c:lblAlgn val="ctr"/>
        <c:lblOffset val="100"/>
        <c:noMultiLvlLbl val="0"/>
      </c:catAx>
      <c:valAx>
        <c:axId val="284133248"/>
        <c:scaling>
          <c:orientation val="minMax"/>
          <c:max val="20"/>
          <c:min val="1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50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  <a:latin typeface="Arial Narrow" panose="020B0606020202030204" pitchFamily="34" charset="0"/>
                  </a:defRPr>
                </a:pPr>
                <a:r>
                  <a:rPr lang="ru-RU" b="1">
                    <a:solidFill>
                      <a:sysClr val="windowText" lastClr="000000"/>
                    </a:solidFill>
                    <a:latin typeface="Arial Narrow" panose="020B0606020202030204" pitchFamily="34" charset="0"/>
                  </a:rPr>
                  <a:t>Сумма кредита</a:t>
                </a:r>
                <a:r>
                  <a:rPr lang="ru-RU" b="1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</a:rPr>
                  <a:t> (</a:t>
                </a:r>
                <a:r>
                  <a:rPr lang="ru-RU" b="1">
                    <a:solidFill>
                      <a:sysClr val="windowText" lastClr="000000"/>
                    </a:solidFill>
                    <a:latin typeface="Arial Narrow" panose="020B0606020202030204" pitchFamily="34" charset="0"/>
                  </a:rPr>
                  <a:t>тыс. руб.)</a:t>
                </a:r>
              </a:p>
            </c:rich>
          </c:tx>
          <c:layout>
            <c:manualLayout>
              <c:xMode val="edge"/>
              <c:yMode val="edge"/>
              <c:x val="3.5434027777777862E-4"/>
              <c:y val="0.13741500000000001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spPr>
          <a:ln w="9525"/>
        </c:spPr>
        <c:txPr>
          <a:bodyPr rot="0" vert="horz"/>
          <a:lstStyle/>
          <a:p>
            <a:pPr>
              <a:defRPr sz="1000" b="0" i="0" u="none" strike="noStrike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/>
                <a:cs typeface="Calibri"/>
              </a:defRPr>
            </a:pPr>
            <a:endParaRPr lang="ru-RU"/>
          </a:p>
        </c:txPr>
        <c:crossAx val="284132856"/>
        <c:crosses val="autoZero"/>
        <c:crossBetween val="between"/>
        <c:majorUnit val="2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800" b="1">
                <a:solidFill>
                  <a:sysClr val="windowText" lastClr="000000"/>
                </a:solidFill>
              </a:defRPr>
            </a:pPr>
            <a:r>
              <a:rPr lang="ru-RU" sz="1800" b="1">
                <a:solidFill>
                  <a:sysClr val="windowText" lastClr="000000"/>
                </a:solidFill>
              </a:rPr>
              <a:t>Средний срок выданного МФО займа</a:t>
            </a:r>
          </a:p>
        </c:rich>
      </c:tx>
      <c:layout>
        <c:manualLayout>
          <c:xMode val="edge"/>
          <c:yMode val="edge"/>
          <c:x val="0.23050103637380923"/>
          <c:y val="8.044166666666668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819656201455648E-2"/>
          <c:y val="0.1294963888888889"/>
          <c:w val="0.9136324094297914"/>
          <c:h val="0.71494111111111114"/>
        </c:manualLayout>
      </c:layout>
      <c:lineChart>
        <c:grouping val="standard"/>
        <c:varyColors val="0"/>
        <c:ser>
          <c:idx val="0"/>
          <c:order val="0"/>
          <c:tx>
            <c:strRef>
              <c:f>PIVOT!$AP$6</c:f>
              <c:strCache>
                <c:ptCount val="1"/>
                <c:pt idx="0">
                  <c:v>МФО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multiLvlStrRef>
              <c:f>PIVOT!$AD$7:$AE$54</c:f>
              <c:multiLvlStrCache>
                <c:ptCount val="48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</c:v>
                  </c:pt>
                  <c:pt idx="23">
                    <c:v>Дек</c:v>
                  </c:pt>
                  <c:pt idx="24">
                    <c:v>Янв</c:v>
                  </c:pt>
                  <c:pt idx="25">
                    <c:v>Фев</c:v>
                  </c:pt>
                  <c:pt idx="26">
                    <c:v>Мар</c:v>
                  </c:pt>
                  <c:pt idx="27">
                    <c:v>Апр</c:v>
                  </c:pt>
                  <c:pt idx="28">
                    <c:v>Май</c:v>
                  </c:pt>
                  <c:pt idx="29">
                    <c:v>Июн</c:v>
                  </c:pt>
                  <c:pt idx="30">
                    <c:v>Июл</c:v>
                  </c:pt>
                  <c:pt idx="31">
                    <c:v>Авг</c:v>
                  </c:pt>
                  <c:pt idx="32">
                    <c:v>Сен</c:v>
                  </c:pt>
                  <c:pt idx="33">
                    <c:v>Окт</c:v>
                  </c:pt>
                  <c:pt idx="34">
                    <c:v>Ноя</c:v>
                  </c:pt>
                  <c:pt idx="35">
                    <c:v>Дек</c:v>
                  </c:pt>
                  <c:pt idx="36">
                    <c:v>Янв</c:v>
                  </c:pt>
                  <c:pt idx="37">
                    <c:v>Фев</c:v>
                  </c:pt>
                  <c:pt idx="38">
                    <c:v>Мар</c:v>
                  </c:pt>
                  <c:pt idx="39">
                    <c:v>Апр</c:v>
                  </c:pt>
                  <c:pt idx="40">
                    <c:v>Май</c:v>
                  </c:pt>
                  <c:pt idx="41">
                    <c:v>Июн</c:v>
                  </c:pt>
                  <c:pt idx="42">
                    <c:v>Июл</c:v>
                  </c:pt>
                  <c:pt idx="43">
                    <c:v>Авг</c:v>
                  </c:pt>
                  <c:pt idx="44">
                    <c:v>Сен</c:v>
                  </c:pt>
                  <c:pt idx="45">
                    <c:v>Окт</c:v>
                  </c:pt>
                  <c:pt idx="46">
                    <c:v>Ноя</c:v>
                  </c:pt>
                  <c:pt idx="47">
                    <c:v>Дек</c:v>
                  </c:pt>
                </c:lvl>
                <c:lvl>
                  <c:pt idx="0">
                    <c:v>2017</c:v>
                  </c:pt>
                  <c:pt idx="12">
                    <c:v>2018</c:v>
                  </c:pt>
                  <c:pt idx="24">
                    <c:v>2019</c:v>
                  </c:pt>
                  <c:pt idx="36">
                    <c:v>2020</c:v>
                  </c:pt>
                </c:lvl>
              </c:multiLvlStrCache>
            </c:multiLvlStrRef>
          </c:cat>
          <c:val>
            <c:numRef>
              <c:f>PIVOT!$AP$7:$AP$54</c:f>
              <c:numCache>
                <c:formatCode>0</c:formatCode>
                <c:ptCount val="48"/>
                <c:pt idx="0">
                  <c:v>2.703987411103502</c:v>
                </c:pt>
                <c:pt idx="1">
                  <c:v>2.7778060639681641</c:v>
                </c:pt>
                <c:pt idx="2">
                  <c:v>2.8805883583395135</c:v>
                </c:pt>
                <c:pt idx="3">
                  <c:v>2.950623149738679</c:v>
                </c:pt>
                <c:pt idx="4">
                  <c:v>2.8701317762465401</c:v>
                </c:pt>
                <c:pt idx="5">
                  <c:v>2.9842359239397225</c:v>
                </c:pt>
                <c:pt idx="6">
                  <c:v>3.0176967708505185</c:v>
                </c:pt>
                <c:pt idx="7">
                  <c:v>3.0301543382611067</c:v>
                </c:pt>
                <c:pt idx="8">
                  <c:v>2.856491503554532</c:v>
                </c:pt>
                <c:pt idx="9">
                  <c:v>2.8435278090534162</c:v>
                </c:pt>
                <c:pt idx="10">
                  <c:v>2.7692007598887307</c:v>
                </c:pt>
                <c:pt idx="11">
                  <c:v>2.934363089935522</c:v>
                </c:pt>
                <c:pt idx="12">
                  <c:v>2.7202028515806878</c:v>
                </c:pt>
                <c:pt idx="13">
                  <c:v>2.8558310654445291</c:v>
                </c:pt>
                <c:pt idx="14">
                  <c:v>2.956341833882139</c:v>
                </c:pt>
                <c:pt idx="15">
                  <c:v>3.0041077433135843</c:v>
                </c:pt>
                <c:pt idx="16">
                  <c:v>2.8426447754860718</c:v>
                </c:pt>
                <c:pt idx="17">
                  <c:v>2.8458366901305494</c:v>
                </c:pt>
                <c:pt idx="18">
                  <c:v>3.014694805645612</c:v>
                </c:pt>
                <c:pt idx="19">
                  <c:v>3.6342349514211794</c:v>
                </c:pt>
                <c:pt idx="20">
                  <c:v>3.5118439650041093</c:v>
                </c:pt>
                <c:pt idx="21">
                  <c:v>3.569811570655431</c:v>
                </c:pt>
                <c:pt idx="22">
                  <c:v>3.6827325782766436</c:v>
                </c:pt>
                <c:pt idx="23">
                  <c:v>4.0529358325078988</c:v>
                </c:pt>
                <c:pt idx="24">
                  <c:v>3.4226207126515567</c:v>
                </c:pt>
                <c:pt idx="25">
                  <c:v>3.2597698941813409</c:v>
                </c:pt>
                <c:pt idx="26">
                  <c:v>3.4894783558614599</c:v>
                </c:pt>
                <c:pt idx="27">
                  <c:v>3.6957730547687393</c:v>
                </c:pt>
                <c:pt idx="28">
                  <c:v>3.974670540100953</c:v>
                </c:pt>
                <c:pt idx="29">
                  <c:v>3.0688680447773504</c:v>
                </c:pt>
                <c:pt idx="30">
                  <c:v>3.0808711240144873</c:v>
                </c:pt>
                <c:pt idx="31">
                  <c:v>3.0958268548534726</c:v>
                </c:pt>
                <c:pt idx="32">
                  <c:v>3.1306524017330641</c:v>
                </c:pt>
                <c:pt idx="33">
                  <c:v>3.3199184700856987</c:v>
                </c:pt>
                <c:pt idx="34">
                  <c:v>3.2830101131106648</c:v>
                </c:pt>
                <c:pt idx="35">
                  <c:v>3.3663772256939581</c:v>
                </c:pt>
                <c:pt idx="36">
                  <c:v>2.9762768627971443</c:v>
                </c:pt>
                <c:pt idx="37">
                  <c:v>3.3410226790092761</c:v>
                </c:pt>
                <c:pt idx="38">
                  <c:v>2.9597132676973588</c:v>
                </c:pt>
                <c:pt idx="39">
                  <c:v>2.1030497228101686</c:v>
                </c:pt>
                <c:pt idx="40">
                  <c:v>2.4510243617170375</c:v>
                </c:pt>
                <c:pt idx="41">
                  <c:v>2.7666225668064244</c:v>
                </c:pt>
                <c:pt idx="42">
                  <c:v>3.0004093277742108</c:v>
                </c:pt>
                <c:pt idx="43">
                  <c:v>3.029447397102079</c:v>
                </c:pt>
                <c:pt idx="44">
                  <c:v>3.0453988212771792</c:v>
                </c:pt>
                <c:pt idx="45">
                  <c:v>3.0788218194254444</c:v>
                </c:pt>
                <c:pt idx="46">
                  <c:v>3.1118518132011479</c:v>
                </c:pt>
                <c:pt idx="47">
                  <c:v>3.229070637011191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5F2-4EB0-A025-EB5A3E643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134424"/>
        <c:axId val="284134816"/>
      </c:lineChart>
      <c:scatterChart>
        <c:scatterStyle val="smoothMarker"/>
        <c:varyColors val="0"/>
        <c:ser>
          <c:idx val="1"/>
          <c:order val="1"/>
          <c:tx>
            <c:v>вертикальная_линия_1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[0]!шкала_х1</c:f>
              <c:numCache>
                <c:formatCode>General</c:formatCode>
                <c:ptCount val="2"/>
                <c:pt idx="0">
                  <c:v>12.5</c:v>
                </c:pt>
                <c:pt idx="1">
                  <c:v>12.5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5F2-4EB0-A025-EB5A3E6438DA}"/>
            </c:ext>
          </c:extLst>
        </c:ser>
        <c:ser>
          <c:idx val="2"/>
          <c:order val="2"/>
          <c:tx>
            <c:v>вертикальная_линия_2</c:v>
          </c:tx>
          <c:marker>
            <c:symbol val="none"/>
          </c:marker>
          <c:dPt>
            <c:idx val="1"/>
            <c:bubble3D val="0"/>
            <c:spPr>
              <a:ln w="9525" cap="flat">
                <a:solidFill>
                  <a:srgbClr val="766A65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3-B5F2-4EB0-A025-EB5A3E6438DA}"/>
              </c:ext>
            </c:extLst>
          </c:dPt>
          <c:xVal>
            <c:numRef>
              <c:f>[0]!шкала_х2</c:f>
              <c:numCache>
                <c:formatCode>General</c:formatCode>
                <c:ptCount val="2"/>
                <c:pt idx="0">
                  <c:v>24.5</c:v>
                </c:pt>
                <c:pt idx="1">
                  <c:v>24.5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5F2-4EB0-A025-EB5A3E6438DA}"/>
            </c:ext>
          </c:extLst>
        </c:ser>
        <c:ser>
          <c:idx val="3"/>
          <c:order val="3"/>
          <c:tx>
            <c:v>вертикальная_линия_3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[0]!шкала_х3</c:f>
              <c:numCache>
                <c:formatCode>General</c:formatCode>
                <c:ptCount val="2"/>
                <c:pt idx="0">
                  <c:v>36.5</c:v>
                </c:pt>
                <c:pt idx="1">
                  <c:v>36.5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5F2-4EB0-A025-EB5A3E6438DA}"/>
            </c:ext>
          </c:extLst>
        </c:ser>
        <c:ser>
          <c:idx val="4"/>
          <c:order val="4"/>
          <c:tx>
            <c:v>вертикальная_линия_4</c:v>
          </c:tx>
          <c:spPr>
            <a:ln w="9525" cap="flat">
              <a:solidFill>
                <a:srgbClr val="766A65"/>
              </a:solidFill>
              <a:prstDash val="dash"/>
            </a:ln>
          </c:spPr>
          <c:marker>
            <c:symbol val="none"/>
          </c:marker>
          <c:xVal>
            <c:numRef>
              <c:f>[0]!шкала_х4</c:f>
              <c:numCache>
                <c:formatCode>General</c:formatCode>
                <c:ptCount val="2"/>
                <c:pt idx="0">
                  <c:v>48.5</c:v>
                </c:pt>
                <c:pt idx="1">
                  <c:v>48.5</c:v>
                </c:pt>
              </c:numCache>
            </c:numRef>
          </c:xVal>
          <c:yVal>
            <c:numRef>
              <c:f>[0]!шкала_у</c:f>
              <c:numCache>
                <c:formatCode>General</c:formatCode>
                <c:ptCount val="2"/>
                <c:pt idx="0">
                  <c:v>0</c:v>
                </c:pt>
                <c:pt idx="1">
                  <c:v>1000000000000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5F2-4EB0-A025-EB5A3E643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134424"/>
        <c:axId val="284134816"/>
      </c:scatterChart>
      <c:catAx>
        <c:axId val="284134424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spPr>
          <a:ln/>
        </c:spPr>
        <c:txPr>
          <a:bodyPr rot="-5400000" vert="horz"/>
          <a:lstStyle/>
          <a:p>
            <a:pPr>
              <a:defRPr sz="1000" b="1">
                <a:solidFill>
                  <a:sysClr val="windowText" lastClr="000000"/>
                </a:solidFill>
              </a:defRPr>
            </a:pPr>
            <a:endParaRPr lang="ru-RU"/>
          </a:p>
        </c:txPr>
        <c:crossAx val="284134816"/>
        <c:crosses val="autoZero"/>
        <c:auto val="1"/>
        <c:lblAlgn val="ctr"/>
        <c:lblOffset val="100"/>
        <c:noMultiLvlLbl val="0"/>
      </c:catAx>
      <c:valAx>
        <c:axId val="284134816"/>
        <c:scaling>
          <c:orientation val="minMax"/>
          <c:max val="6"/>
          <c:min val="2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50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000" b="1">
                    <a:solidFill>
                      <a:sysClr val="windowText" lastClr="000000"/>
                    </a:solidFill>
                  </a:defRPr>
                </a:pPr>
                <a:r>
                  <a:rPr lang="ru-RU" sz="1000" b="1">
                    <a:solidFill>
                      <a:sysClr val="windowText" lastClr="000000"/>
                    </a:solidFill>
                  </a:rPr>
                  <a:t>Количество</a:t>
                </a:r>
                <a:r>
                  <a:rPr lang="ru-RU" sz="1000" b="1" baseline="0">
                    <a:solidFill>
                      <a:sysClr val="windowText" lastClr="000000"/>
                    </a:solidFill>
                  </a:rPr>
                  <a:t> месяцев</a:t>
                </a:r>
                <a:endParaRPr lang="ru-RU" sz="10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2.128819444444444E-3"/>
              <c:y val="0.105263333333333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/>
        </c:spPr>
        <c:txPr>
          <a:bodyPr rot="0" vert="horz"/>
          <a:lstStyle/>
          <a:p>
            <a:pPr>
              <a:defRPr sz="1000" b="0">
                <a:solidFill>
                  <a:sysClr val="windowText" lastClr="000000"/>
                </a:solidFill>
              </a:defRPr>
            </a:pPr>
            <a:endParaRPr lang="ru-RU"/>
          </a:p>
        </c:txPr>
        <c:crossAx val="284134424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/>
            </a:pPr>
            <a:r>
              <a:rPr lang="ru-RU" sz="1400" b="1"/>
              <a:t>Распределение клиентов</a:t>
            </a:r>
            <a:r>
              <a:rPr lang="en-US" sz="1400" b="1"/>
              <a:t> </a:t>
            </a:r>
            <a:r>
              <a:rPr lang="ru-RU" sz="1400" b="1"/>
              <a:t>МФО по числу активных контрактов (декабрь 2020)</a:t>
            </a:r>
          </a:p>
        </c:rich>
      </c:tx>
      <c:layout>
        <c:manualLayout>
          <c:xMode val="edge"/>
          <c:yMode val="edge"/>
          <c:x val="0.13810287551694414"/>
          <c:y val="2.77777539387957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716777561476396"/>
          <c:y val="0.27332465275277651"/>
          <c:w val="0.45108402337926734"/>
          <c:h val="0.69941478084850628"/>
        </c:manualLayout>
      </c:layout>
      <c:doughnutChart>
        <c:varyColors val="1"/>
        <c:ser>
          <c:idx val="0"/>
          <c:order val="0"/>
          <c:tx>
            <c:strRef>
              <c:f>'PIVOT МФО PRINT_2'!$J$3:$K$3</c:f>
              <c:strCache>
                <c:ptCount val="2"/>
                <c:pt idx="0">
                  <c:v>2020</c:v>
                </c:pt>
                <c:pt idx="1">
                  <c:v>Дек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981E32"/>
              </a:solidFill>
            </c:spPr>
            <c:extLst>
              <c:ext xmlns:c16="http://schemas.microsoft.com/office/drawing/2014/chart" uri="{C3380CC4-5D6E-409C-BE32-E72D297353CC}">
                <c16:uniqueId val="{00000001-2AD3-408C-875C-18FCA22135C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2AD3-408C-875C-18FCA22135C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2AD3-408C-875C-18FCA22135C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4-2AD3-408C-875C-18FCA22135C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5-2AD3-408C-875C-18FCA22135C7}"/>
              </c:ext>
            </c:extLst>
          </c:dPt>
          <c:dLbls>
            <c:dLbl>
              <c:idx val="0"/>
              <c:layout>
                <c:manualLayout>
                  <c:x val="0.10721712962962963"/>
                  <c:y val="1.0858888888888888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fld id="{4C107EFC-5ED4-4CCF-922A-12E8B0621CC1}" type="CATEGORYNAME">
                      <a:rPr lang="ru-RU" sz="1200"/>
                      <a:pPr>
                        <a:defRPr sz="1200"/>
                      </a:pPr>
                      <a:t>[ИМЯ КАТЕГОРИИ]</a:t>
                    </a:fld>
                    <a:r>
                      <a:rPr lang="ru-RU" sz="1200"/>
                      <a:t>;</a:t>
                    </a:r>
                  </a:p>
                  <a:p>
                    <a:pPr>
                      <a:defRPr sz="1200"/>
                    </a:pPr>
                    <a:r>
                      <a:rPr lang="ru-RU" sz="1200"/>
                      <a:t> </a:t>
                    </a:r>
                    <a:fld id="{BE937D1A-4965-4D5E-87B9-C0D9676BCF62}" type="VALUE">
                      <a:rPr lang="ru-RU" sz="1200"/>
                      <a:pPr>
                        <a:defRPr sz="1200"/>
                      </a:pPr>
                      <a:t>[ЗНАЧЕНИЕ]</a:t>
                    </a:fld>
                    <a:endParaRPr lang="ru-RU" sz="1200"/>
                  </a:p>
                </c:rich>
              </c:tx>
              <c:numFmt formatCode="0.0%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D3-408C-875C-18FCA22135C7}"/>
                </c:ext>
              </c:extLst>
            </c:dLbl>
            <c:dLbl>
              <c:idx val="1"/>
              <c:layout>
                <c:manualLayout>
                  <c:x val="-0.17072093645128372"/>
                  <c:y val="3.9273530410955257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fld id="{D31FA709-0686-4905-B6F0-E3E6C579E1CF}" type="CATEGORYNAME">
                      <a:rPr lang="ru-RU" sz="1200"/>
                      <a:pPr>
                        <a:defRPr sz="1200"/>
                      </a:pPr>
                      <a:t>[ИМЯ КАТЕГОРИИ]</a:t>
                    </a:fld>
                    <a:r>
                      <a:rPr lang="ru-RU" sz="1200"/>
                      <a:t>;</a:t>
                    </a:r>
                  </a:p>
                  <a:p>
                    <a:pPr>
                      <a:defRPr sz="1200"/>
                    </a:pPr>
                    <a:r>
                      <a:rPr lang="ru-RU" sz="1200"/>
                      <a:t> </a:t>
                    </a:r>
                    <a:fld id="{F13A44DC-BC87-49E4-8211-88F70C4CBC48}" type="VALUE">
                      <a:rPr lang="ru-RU" sz="1200"/>
                      <a:pPr>
                        <a:defRPr sz="1200"/>
                      </a:pPr>
                      <a:t>[ЗНАЧЕНИЕ]</a:t>
                    </a:fld>
                    <a:endParaRPr lang="ru-RU" sz="1200"/>
                  </a:p>
                </c:rich>
              </c:tx>
              <c:numFmt formatCode="0.0%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D3-408C-875C-18FCA22135C7}"/>
                </c:ext>
              </c:extLst>
            </c:dLbl>
            <c:dLbl>
              <c:idx val="2"/>
              <c:layout>
                <c:manualLayout>
                  <c:x val="-0.12592686854755986"/>
                  <c:y val="-3.2861468476634219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fld id="{F92C7CA5-D633-48E8-9F3E-C3B1B5C23159}" type="CATEGORYNAME">
                      <a:rPr lang="ru-RU" sz="1200"/>
                      <a:pPr>
                        <a:defRPr sz="1200"/>
                      </a:pPr>
                      <a:t>[ИМЯ КАТЕГОРИИ]</a:t>
                    </a:fld>
                    <a:r>
                      <a:rPr lang="ru-RU" sz="1200"/>
                      <a:t>;</a:t>
                    </a:r>
                  </a:p>
                  <a:p>
                    <a:pPr>
                      <a:defRPr sz="1200"/>
                    </a:pPr>
                    <a:r>
                      <a:rPr lang="ru-RU" sz="1200"/>
                      <a:t> </a:t>
                    </a:r>
                    <a:fld id="{8FF6E287-0CE1-4C56-801F-2C3FAA6A4A4A}" type="VALUE">
                      <a:rPr lang="ru-RU" sz="1200"/>
                      <a:pPr>
                        <a:defRPr sz="1200"/>
                      </a:pPr>
                      <a:t>[ЗНАЧЕНИЕ]</a:t>
                    </a:fld>
                    <a:endParaRPr lang="ru-RU" sz="1200"/>
                  </a:p>
                </c:rich>
              </c:tx>
              <c:numFmt formatCode="0.0%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D3-408C-875C-18FCA22135C7}"/>
                </c:ext>
              </c:extLst>
            </c:dLbl>
            <c:dLbl>
              <c:idx val="3"/>
              <c:layout>
                <c:manualLayout>
                  <c:x val="-0.11455655877884387"/>
                  <c:y val="-9.32763794098279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fld id="{A1E3418E-5955-42CE-98DF-523432A683E7}" type="CATEGORYNAME">
                      <a:rPr lang="ru-RU" sz="1200"/>
                      <a:pPr>
                        <a:defRPr sz="1200"/>
                      </a:pPr>
                      <a:t>[ИМЯ КАТЕГОРИИ]</a:t>
                    </a:fld>
                    <a:r>
                      <a:rPr lang="ru-RU" sz="1200"/>
                      <a:t>;</a:t>
                    </a:r>
                  </a:p>
                  <a:p>
                    <a:pPr>
                      <a:defRPr sz="1200"/>
                    </a:pPr>
                    <a:r>
                      <a:rPr lang="ru-RU" sz="1200"/>
                      <a:t> </a:t>
                    </a:r>
                    <a:fld id="{3A541CD0-6B30-4E9B-858C-859B4624379B}" type="VALUE">
                      <a:rPr lang="ru-RU" sz="1200"/>
                      <a:pPr>
                        <a:defRPr sz="1200"/>
                      </a:pPr>
                      <a:t>[ЗНАЧЕНИЕ]</a:t>
                    </a:fld>
                    <a:endParaRPr lang="ru-RU" sz="1200"/>
                  </a:p>
                </c:rich>
              </c:tx>
              <c:numFmt formatCode="0.0%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AD3-408C-875C-18FCA22135C7}"/>
                </c:ext>
              </c:extLst>
            </c:dLbl>
            <c:dLbl>
              <c:idx val="4"/>
              <c:layout>
                <c:manualLayout>
                  <c:x val="-6.7093769802816616E-2"/>
                  <c:y val="-0.1367879561545606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fld id="{5EEBDAF5-6064-424F-A76E-1395BA81B23F}" type="CATEGORYNAME">
                      <a:rPr lang="ru-RU" sz="1200"/>
                      <a:pPr>
                        <a:defRPr sz="1200"/>
                      </a:pPr>
                      <a:t>[ИМЯ КАТЕГОРИИ]</a:t>
                    </a:fld>
                    <a:r>
                      <a:rPr lang="ru-RU" sz="1200"/>
                      <a:t>;</a:t>
                    </a:r>
                  </a:p>
                  <a:p>
                    <a:pPr>
                      <a:defRPr sz="1200"/>
                    </a:pPr>
                    <a:r>
                      <a:rPr lang="ru-RU" sz="1200"/>
                      <a:t> </a:t>
                    </a:r>
                    <a:fld id="{C96558CE-3EB2-431E-8A2B-2662556380FE}" type="VALUE">
                      <a:rPr lang="ru-RU" sz="1200"/>
                      <a:pPr>
                        <a:defRPr sz="1200"/>
                      </a:pPr>
                      <a:t>[ЗНАЧЕНИЕ]</a:t>
                    </a:fld>
                    <a:endParaRPr lang="ru-RU" sz="1200"/>
                  </a:p>
                </c:rich>
              </c:tx>
              <c:numFmt formatCode="0.0%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D3-408C-875C-18FCA22135C7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/>
            </c:extLst>
          </c:dLbls>
          <c:cat>
            <c:strRef>
              <c:f>'PIVOT МФО PRINT_2'!$L$2:$P$2</c:f>
              <c:strCache>
                <c:ptCount val="5"/>
                <c:pt idx="0">
                  <c:v>1 контракт</c:v>
                </c:pt>
                <c:pt idx="1">
                  <c:v>2 контракта</c:v>
                </c:pt>
                <c:pt idx="2">
                  <c:v>3 контракта</c:v>
                </c:pt>
                <c:pt idx="3">
                  <c:v>4 контракта</c:v>
                </c:pt>
                <c:pt idx="4">
                  <c:v>5 и более контрактов</c:v>
                </c:pt>
              </c:strCache>
            </c:strRef>
          </c:cat>
          <c:val>
            <c:numRef>
              <c:f>'PIVOT МФО PRINT_2'!$L$3:$P$3</c:f>
              <c:numCache>
                <c:formatCode>0.0%</c:formatCode>
                <c:ptCount val="5"/>
                <c:pt idx="0">
                  <c:v>0.53166595028662378</c:v>
                </c:pt>
                <c:pt idx="1">
                  <c:v>0.16511036474288537</c:v>
                </c:pt>
                <c:pt idx="2">
                  <c:v>0.11021168509994898</c:v>
                </c:pt>
                <c:pt idx="3">
                  <c:v>6.9753748300583007E-2</c:v>
                </c:pt>
                <c:pt idx="4">
                  <c:v>0.12325825156995891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D3-408C-875C-18FCA2213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  <c:extLst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800" b="1"/>
              <a:t>Средняя полная стоимость кредита МФО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PRINT!$G$3</c:f>
              <c:strCache>
                <c:ptCount val="1"/>
                <c:pt idx="0">
                  <c:v>МФО</c:v>
                </c:pt>
              </c:strCache>
            </c:strRef>
          </c:tx>
          <c:spPr>
            <a:ln w="28575" cap="rnd">
              <a:solidFill>
                <a:srgbClr val="903A38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903A38"/>
              </a:solidFill>
              <a:ln w="9525">
                <a:solidFill>
                  <a:srgbClr val="903A38"/>
                </a:solidFill>
              </a:ln>
              <a:effectLst/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PRINT!$A$4:$B$12</c:f>
              <c:multiLvlStrCache>
                <c:ptCount val="9"/>
                <c:lvl>
                  <c:pt idx="0">
                    <c:v>4Q</c:v>
                  </c:pt>
                  <c:pt idx="1">
                    <c:v>1Q</c:v>
                  </c:pt>
                  <c:pt idx="2">
                    <c:v>2Q</c:v>
                  </c:pt>
                  <c:pt idx="3">
                    <c:v>3Q</c:v>
                  </c:pt>
                  <c:pt idx="4">
                    <c:v>4Q</c:v>
                  </c:pt>
                  <c:pt idx="5">
                    <c:v>1Q</c:v>
                  </c:pt>
                  <c:pt idx="6">
                    <c:v>2Q</c:v>
                  </c:pt>
                  <c:pt idx="7">
                    <c:v>3Q</c:v>
                  </c:pt>
                  <c:pt idx="8">
                    <c:v>4Q</c:v>
                  </c:pt>
                </c:lvl>
                <c:lvl>
                  <c:pt idx="0">
                    <c:v>2018</c:v>
                  </c:pt>
                  <c:pt idx="1">
                    <c:v>2019</c:v>
                  </c:pt>
                  <c:pt idx="5">
                    <c:v>2020</c:v>
                  </c:pt>
                </c:lvl>
              </c:multiLvlStrCache>
            </c:multiLvlStrRef>
          </c:cat>
          <c:val>
            <c:numRef>
              <c:f>PRINT!$G$4:$G$12</c:f>
              <c:numCache>
                <c:formatCode>General</c:formatCode>
                <c:ptCount val="9"/>
                <c:pt idx="0">
                  <c:v>5.3538705889764602</c:v>
                </c:pt>
                <c:pt idx="1">
                  <c:v>4.8269925840670194</c:v>
                </c:pt>
                <c:pt idx="2">
                  <c:v>4.448776944926518</c:v>
                </c:pt>
                <c:pt idx="3">
                  <c:v>3.1724480335954781</c:v>
                </c:pt>
                <c:pt idx="4">
                  <c:v>3.2118309297320997</c:v>
                </c:pt>
                <c:pt idx="5">
                  <c:v>3.1989983624377176</c:v>
                </c:pt>
                <c:pt idx="6">
                  <c:v>3.2561412633151861</c:v>
                </c:pt>
                <c:pt idx="7">
                  <c:v>3.1216783128232866</c:v>
                </c:pt>
                <c:pt idx="8">
                  <c:v>3.0044834553204094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BC-49DE-8DB1-4A0432539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1881071"/>
        <c:axId val="1461881399"/>
      </c:lineChart>
      <c:catAx>
        <c:axId val="146188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61881399"/>
        <c:crosses val="autoZero"/>
        <c:auto val="1"/>
        <c:lblAlgn val="ctr"/>
        <c:lblOffset val="100"/>
        <c:noMultiLvlLbl val="0"/>
      </c:catAx>
      <c:valAx>
        <c:axId val="14618813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61881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600" b="1"/>
              <a:t>МФО - Индекс кредитной сознательности 2.0, Equifax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5241577625970692E-2"/>
          <c:y val="0.11979291704474711"/>
          <c:w val="0.91952224557715889"/>
          <c:h val="0.7046316129915039"/>
        </c:manualLayout>
      </c:layout>
      <c:lineChart>
        <c:grouping val="standard"/>
        <c:varyColors val="0"/>
        <c:ser>
          <c:idx val="1"/>
          <c:order val="0"/>
          <c:spPr>
            <a:ln w="28575" cap="rnd">
              <a:solidFill>
                <a:srgbClr val="981E32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rgbClr val="981E32"/>
              </a:solidFill>
              <a:ln w="9525">
                <a:solidFill>
                  <a:srgbClr val="981E3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61E0CFF3-9889-4182-8D32-9D8BEF7446D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A0E-492D-B9FB-ADA147912E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8C3A4DC-54DD-432A-A8EE-9432626130A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A0E-492D-B9FB-ADA147912E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728EA50-7304-4414-879E-B9C4AE3682D2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7A0E-492D-B9FB-ADA147912E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E6FFE0A-1EC6-45BC-94DF-7AE5713E187E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7A0E-492D-B9FB-ADA147912EC3}"/>
                </c:ext>
              </c:extLst>
            </c:dLbl>
            <c:dLbl>
              <c:idx val="4"/>
              <c:layout>
                <c:manualLayout>
                  <c:x val="-2.5060624841623923E-2"/>
                  <c:y val="-2.9895366218236283E-2"/>
                </c:manualLayout>
              </c:layout>
              <c:tx>
                <c:rich>
                  <a:bodyPr/>
                  <a:lstStyle/>
                  <a:p>
                    <a:fld id="{2285F6C5-84C2-4183-A873-444E17612E7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7A0E-492D-B9FB-ADA147912EC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C9BFED9-4705-4FE2-A872-89DBE1B4800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7A0E-492D-B9FB-ADA147912EC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5EA22A9-135A-48AD-85EE-1A2DBDD92B4E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7A0E-492D-B9FB-ADA147912EC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CAC6E1B-5008-42F3-BE5C-2AF8C8375FB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7A0E-492D-B9FB-ADA147912EC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BFD8F2B-BDA2-4901-834D-C4ADD864CFB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7A0E-492D-B9FB-ADA147912EC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7A40DC5-EB0A-4077-9B88-E2BDA769CA2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7A0E-492D-B9FB-ADA147912EC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0770A38A-91F5-4538-8E69-208755E86AB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7A0E-492D-B9FB-ADA147912EC3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DB87C828-8B6A-47CC-96EE-280E8483DE2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7A0E-492D-B9FB-ADA147912EC3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B6ECDBAF-86DC-425F-A5D6-622EF4F0ED7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A0E-492D-B9FB-ADA147912EC3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DC8A9617-1FD7-42E0-97A0-945D9193782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7A0E-492D-B9FB-ADA147912EC3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6FCC522E-86A3-4BBC-B00D-367F5C4CAFC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7A0E-492D-B9FB-ADA147912EC3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4B38EB58-082B-42FE-9A65-FBF0DDB4D38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7A0E-492D-B9FB-ADA147912EC3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A00AE89A-687B-4BCD-845D-FCA11BDAD41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7A0E-492D-B9FB-ADA147912EC3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F4856BC2-27EF-4899-8A17-515B21AA0F1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7A0E-492D-B9FB-ADA147912EC3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59667A5C-F8B1-402A-8554-E751DB7BD5C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7A0E-492D-B9FB-ADA147912EC3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1F4E9F44-1163-4CA8-A808-4EEDB03E312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7A0E-492D-B9FB-ADA147912EC3}"/>
                </c:ext>
              </c:extLst>
            </c:dLbl>
            <c:dLbl>
              <c:idx val="20"/>
              <c:layout>
                <c:manualLayout>
                  <c:x val="-1.8795468631217865E-2"/>
                  <c:y val="2.6905829596412557E-2"/>
                </c:manualLayout>
              </c:layout>
              <c:tx>
                <c:rich>
                  <a:bodyPr/>
                  <a:lstStyle/>
                  <a:p>
                    <a:fld id="{B13E3CA1-4E25-43FD-898E-F45338D2862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7A0E-492D-B9FB-ADA147912EC3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3157624C-BAA0-4FDD-84CA-AE6FD1806FE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7A0E-492D-B9FB-ADA147912EC3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E326BDD1-F262-4C97-9FE6-ECE6FEA3BA5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7A0E-492D-B9FB-ADA147912EC3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8E865FF6-2369-433F-85F8-97B356949A0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7A0E-492D-B9FB-ADA147912EC3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298BCCD4-4956-4DD4-9912-991BA1AD45C2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7A0E-492D-B9FB-ADA147912EC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A0E-492D-B9FB-ADA147912EC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7304D877-7D27-429A-8055-24F76D31DBE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7A0E-492D-B9FB-ADA147912EC3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696854FB-DCAD-4695-9B7D-11D86639A536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7A0E-492D-B9FB-ADA147912EC3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EDEFFE25-34E4-4C67-9451-2206AE0A24B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7A0E-492D-B9FB-ADA147912EC3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DEA14CF5-651B-4645-AA2D-F2EEE34F548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7A0E-492D-B9FB-ADA147912EC3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01A123E2-0467-49E3-A31F-5E01C480BD8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7A0E-492D-B9FB-ADA147912EC3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60624442-6A81-445C-8FEB-251A466182E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7A0E-492D-B9FB-ADA147912EC3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2CDCCF71-94DD-4AA1-AF4F-D83FA26CCC6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7A0E-492D-B9FB-ADA147912EC3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72486B52-98A4-477D-9155-6672FC8F68F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7A0E-492D-B9FB-ADA147912EC3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66DF7C66-E620-401E-887F-C536AD65124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7A0E-492D-B9FB-ADA147912EC3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3183823E-C476-461A-9CCE-7660DADA545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7A0E-492D-B9FB-ADA147912EC3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199DDA6A-3712-49A7-BE75-299AAE23FC8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4-7A0E-492D-B9FB-ADA147912EC3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9CF66130-B924-44AA-A34E-296AD7EE2A6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5-7A0E-492D-B9FB-ADA147912EC3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BD067456-9111-4349-8D1E-76719AAE3E8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6-7A0E-492D-B9FB-ADA147912EC3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928E6B4C-47B5-4573-A531-DFBB1301E3B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7-7A0E-492D-B9FB-ADA147912EC3}"/>
                </c:ext>
              </c:extLst>
            </c:dLbl>
            <c:dLbl>
              <c:idx val="40"/>
              <c:layout>
                <c:manualLayout>
                  <c:x val="-2.2972239438155413E-2"/>
                  <c:y val="-3.8863976083707133E-2"/>
                </c:manualLayout>
              </c:layout>
              <c:tx>
                <c:rich>
                  <a:bodyPr/>
                  <a:lstStyle/>
                  <a:p>
                    <a:fld id="{51AD8E85-7895-44AD-99B2-9B24DD40E48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7A0E-492D-B9FB-ADA147912EC3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5510FE8A-2B94-403F-86A2-D0D78F9B526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9-7A0E-492D-B9FB-ADA147912EC3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ADEEE245-7528-47CB-B4DD-7D5986AF503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A-7A0E-492D-B9FB-ADA147912EC3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255A37A5-7FA4-4C8F-9CB6-1002290CB33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B-7A0E-492D-B9FB-ADA147912EC3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48BE77AF-0585-4A77-BC9B-0DFD9121AF8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C-7A0E-492D-B9FB-ADA147912EC3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8BF2F03C-B90D-442C-BE1A-0800F30EA5C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D-7A0E-492D-B9FB-ADA147912EC3}"/>
                </c:ext>
              </c:extLst>
            </c:dLbl>
            <c:dLbl>
              <c:idx val="46"/>
              <c:layout>
                <c:manualLayout>
                  <c:x val="-3.9679322665904543E-2"/>
                  <c:y val="3.2884902840059682E-2"/>
                </c:manualLayout>
              </c:layout>
              <c:tx>
                <c:rich>
                  <a:bodyPr/>
                  <a:lstStyle/>
                  <a:p>
                    <a:fld id="{32F4BF51-2916-4C36-AE75-DC90FC34D69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E-7A0E-492D-B9FB-ADA147912EC3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67BB26D5-3147-445F-85B0-491FEB2E17B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F-7A0E-492D-B9FB-ADA147912EC3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fld id="{5E91991E-263F-4743-9EEF-BD95386F0DE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0-7A0E-492D-B9FB-ADA147912EC3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6D762CDC-5B4F-4A0A-BD7B-AB839CEE7CE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1-7A0E-492D-B9FB-ADA147912EC3}"/>
                </c:ext>
              </c:extLst>
            </c:dLbl>
            <c:dLbl>
              <c:idx val="50"/>
              <c:layout>
                <c:manualLayout>
                  <c:x val="-4.1767708069373206E-3"/>
                  <c:y val="-3.5874439461883408E-2"/>
                </c:manualLayout>
              </c:layout>
              <c:tx>
                <c:rich>
                  <a:bodyPr/>
                  <a:lstStyle/>
                  <a:p>
                    <a:fld id="{BE3E674F-22E7-46F5-BB66-81176379C9A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2-7A0E-492D-B9FB-ADA147912EC3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fld id="{9F74DB5B-C757-4657-A16E-A50B0D9B670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3-7A0E-492D-B9FB-ADA147912EC3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fld id="{04A961D2-4CB1-4C93-A20B-DAFBAFE4750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4-7A0E-492D-B9FB-ADA147912EC3}"/>
                </c:ext>
              </c:extLst>
            </c:dLbl>
            <c:dLbl>
              <c:idx val="53"/>
              <c:layout>
                <c:manualLayout>
                  <c:x val="-1.520473528950137E-16"/>
                  <c:y val="-3.8863976083707022E-2"/>
                </c:manualLayout>
              </c:layout>
              <c:tx>
                <c:rich>
                  <a:bodyPr/>
                  <a:lstStyle/>
                  <a:p>
                    <a:fld id="{64656AD4-E1C3-403F-8E38-48E80F837C3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5-7A0E-492D-B9FB-ADA147912EC3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7A0E-492D-B9FB-ADA147912EC3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7A0E-492D-B9FB-ADA147912EC3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7A0E-492D-B9FB-ADA147912EC3}"/>
                </c:ext>
              </c:extLst>
            </c:dLbl>
            <c:dLbl>
              <c:idx val="57"/>
              <c:tx>
                <c:rich>
                  <a:bodyPr/>
                  <a:lstStyle/>
                  <a:p>
                    <a:fld id="{4D4D95E6-F8DD-43AB-B707-FFAB583B585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9-7A0E-492D-B9FB-ADA147912EC3}"/>
                </c:ext>
              </c:extLst>
            </c:dLbl>
            <c:dLbl>
              <c:idx val="58"/>
              <c:tx>
                <c:rich>
                  <a:bodyPr/>
                  <a:lstStyle/>
                  <a:p>
                    <a:fld id="{E1572176-2B79-468B-B9AB-598AF72F78C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A-7A0E-492D-B9FB-ADA147912EC3}"/>
                </c:ext>
              </c:extLst>
            </c:dLbl>
            <c:dLbl>
              <c:idx val="59"/>
              <c:tx>
                <c:rich>
                  <a:bodyPr/>
                  <a:lstStyle/>
                  <a:p>
                    <a:fld id="{3212FDB9-983B-4108-98DE-A3A30E891A0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B-7A0E-492D-B9FB-ADA147912EC3}"/>
                </c:ext>
              </c:extLst>
            </c:dLbl>
            <c:dLbl>
              <c:idx val="60"/>
              <c:tx>
                <c:rich>
                  <a:bodyPr/>
                  <a:lstStyle/>
                  <a:p>
                    <a:fld id="{72D0802E-9558-4286-BE13-0B58DB6C2B4E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C-7A0E-492D-B9FB-ADA147912EC3}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fld id="{6257E31D-32A7-4E46-81D4-41CB5A54DBA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D-7A0E-492D-B9FB-ADA147912EC3}"/>
                </c:ext>
              </c:extLst>
            </c:dLbl>
            <c:dLbl>
              <c:idx val="62"/>
              <c:tx>
                <c:rich>
                  <a:bodyPr/>
                  <a:lstStyle/>
                  <a:p>
                    <a:fld id="{DB75A5C3-1E1B-4A71-AF4C-87B4D3958452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E-7A0E-492D-B9FB-ADA147912EC3}"/>
                </c:ext>
              </c:extLst>
            </c:dLbl>
            <c:dLbl>
              <c:idx val="63"/>
              <c:tx>
                <c:rich>
                  <a:bodyPr/>
                  <a:lstStyle/>
                  <a:p>
                    <a:fld id="{9CCD4022-5F51-4CB7-99A7-3D49535B8312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F-7A0E-492D-B9FB-ADA147912EC3}"/>
                </c:ext>
              </c:extLst>
            </c:dLbl>
            <c:dLbl>
              <c:idx val="64"/>
              <c:tx>
                <c:rich>
                  <a:bodyPr/>
                  <a:lstStyle/>
                  <a:p>
                    <a:fld id="{3F3AACED-0AAE-4C68-801F-415E341DD84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0-7A0E-492D-B9FB-ADA147912EC3}"/>
                </c:ext>
              </c:extLst>
            </c:dLbl>
            <c:dLbl>
              <c:idx val="65"/>
              <c:tx>
                <c:rich>
                  <a:bodyPr/>
                  <a:lstStyle/>
                  <a:p>
                    <a:fld id="{58F0E121-70A4-4646-8A3A-56DEF740A15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1-7A0E-492D-B9FB-ADA147912EC3}"/>
                </c:ext>
              </c:extLst>
            </c:dLbl>
            <c:dLbl>
              <c:idx val="66"/>
              <c:tx>
                <c:rich>
                  <a:bodyPr/>
                  <a:lstStyle/>
                  <a:p>
                    <a:fld id="{1046CBFE-3C58-4A46-A58F-1706B96898D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2-7A0E-492D-B9FB-ADA147912EC3}"/>
                </c:ext>
              </c:extLst>
            </c:dLbl>
            <c:dLbl>
              <c:idx val="67"/>
              <c:tx>
                <c:rich>
                  <a:bodyPr/>
                  <a:lstStyle/>
                  <a:p>
                    <a:fld id="{AB0F522E-7E79-4B43-A075-616A152575B6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3-7A0E-492D-B9FB-ADA147912EC3}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fld id="{1B3C754C-99A1-4692-8CD5-94BA448619E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4-7A0E-492D-B9FB-ADA147912EC3}"/>
                </c:ext>
              </c:extLst>
            </c:dLbl>
            <c:dLbl>
              <c:idx val="69"/>
              <c:tx>
                <c:rich>
                  <a:bodyPr/>
                  <a:lstStyle/>
                  <a:p>
                    <a:fld id="{D5E089D5-45A7-4C10-9327-647FA55278C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5-7A0E-492D-B9FB-ADA147912EC3}"/>
                </c:ext>
              </c:extLst>
            </c:dLbl>
            <c:dLbl>
              <c:idx val="70"/>
              <c:tx>
                <c:rich>
                  <a:bodyPr/>
                  <a:lstStyle/>
                  <a:p>
                    <a:fld id="{B3B15467-DFC2-4374-86A0-0F6A0BEBE39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6-7A0E-492D-B9FB-ADA147912EC3}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fld id="{782946F2-9ADA-4D8D-BBC0-647A8D97D6A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7-7A0E-492D-B9FB-ADA147912EC3}"/>
                </c:ext>
              </c:extLst>
            </c:dLbl>
            <c:dLbl>
              <c:idx val="72"/>
              <c:tx>
                <c:rich>
                  <a:bodyPr/>
                  <a:lstStyle/>
                  <a:p>
                    <a:fld id="{8B8F6132-3523-4106-9D56-A459B695766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8-7A0E-492D-B9FB-ADA147912EC3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fld id="{82277696-64DE-484A-9CF1-69727927836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9-7A0E-492D-B9FB-ADA147912EC3}"/>
                </c:ext>
              </c:extLst>
            </c:dLbl>
            <c:dLbl>
              <c:idx val="74"/>
              <c:tx>
                <c:rich>
                  <a:bodyPr/>
                  <a:lstStyle/>
                  <a:p>
                    <a:fld id="{DA08ABA0-F626-4096-B1BB-A6B2B551A8D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A-7A0E-492D-B9FB-ADA147912EC3}"/>
                </c:ext>
              </c:extLst>
            </c:dLbl>
            <c:dLbl>
              <c:idx val="75"/>
              <c:tx>
                <c:rich>
                  <a:bodyPr/>
                  <a:lstStyle/>
                  <a:p>
                    <a:fld id="{8267DFA5-19DA-43EB-9376-91E26218C15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B-7A0E-492D-B9FB-ADA147912EC3}"/>
                </c:ext>
              </c:extLst>
            </c:dLbl>
            <c:dLbl>
              <c:idx val="76"/>
              <c:tx>
                <c:rich>
                  <a:bodyPr/>
                  <a:lstStyle/>
                  <a:p>
                    <a:fld id="{612DE7CD-40D6-45D8-81FD-1909B447429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C-7A0E-492D-B9FB-ADA147912EC3}"/>
                </c:ext>
              </c:extLst>
            </c:dLbl>
            <c:dLbl>
              <c:idx val="77"/>
              <c:tx>
                <c:rich>
                  <a:bodyPr/>
                  <a:lstStyle/>
                  <a:p>
                    <a:fld id="{5D8CC074-74CF-4C2C-960F-E321A379474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D-7A0E-492D-B9FB-ADA147912EC3}"/>
                </c:ext>
              </c:extLst>
            </c:dLbl>
            <c:dLbl>
              <c:idx val="78"/>
              <c:tx>
                <c:rich>
                  <a:bodyPr/>
                  <a:lstStyle/>
                  <a:p>
                    <a:fld id="{3CE68CAD-529F-4F3D-94ED-2A51576BB50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E-7A0E-492D-B9FB-ADA147912EC3}"/>
                </c:ext>
              </c:extLst>
            </c:dLbl>
            <c:dLbl>
              <c:idx val="79"/>
              <c:tx>
                <c:rich>
                  <a:bodyPr/>
                  <a:lstStyle/>
                  <a:p>
                    <a:fld id="{A5CBF3C0-0F2C-486D-9C6F-5E07574913C6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F-7A0E-492D-B9FB-ADA147912EC3}"/>
                </c:ext>
              </c:extLst>
            </c:dLbl>
            <c:dLbl>
              <c:idx val="80"/>
              <c:tx>
                <c:rich>
                  <a:bodyPr/>
                  <a:lstStyle/>
                  <a:p>
                    <a:fld id="{BF580E80-AA25-40E8-B8C0-AB1DE53006E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0-7A0E-492D-B9FB-ADA147912EC3}"/>
                </c:ext>
              </c:extLst>
            </c:dLbl>
            <c:dLbl>
              <c:idx val="81"/>
              <c:tx>
                <c:rich>
                  <a:bodyPr/>
                  <a:lstStyle/>
                  <a:p>
                    <a:fld id="{05B96512-F465-41A2-A9DA-C5AC23D16E0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1-7A0E-492D-B9FB-ADA147912EC3}"/>
                </c:ext>
              </c:extLst>
            </c:dLbl>
            <c:dLbl>
              <c:idx val="82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7A0E-492D-B9FB-ADA147912EC3}"/>
                </c:ext>
              </c:extLst>
            </c:dLbl>
            <c:dLbl>
              <c:idx val="83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7A0E-492D-B9FB-ADA147912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'Индекс (МФО)'!$A$2:$B$85</c:f>
              <c:multiLvlStrCache>
                <c:ptCount val="84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</c:v>
                  </c:pt>
                  <c:pt idx="23">
                    <c:v>Дек</c:v>
                  </c:pt>
                  <c:pt idx="24">
                    <c:v>Янв</c:v>
                  </c:pt>
                  <c:pt idx="25">
                    <c:v>Фев</c:v>
                  </c:pt>
                  <c:pt idx="26">
                    <c:v>Мар</c:v>
                  </c:pt>
                  <c:pt idx="27">
                    <c:v>Апр</c:v>
                  </c:pt>
                  <c:pt idx="28">
                    <c:v>Май</c:v>
                  </c:pt>
                  <c:pt idx="29">
                    <c:v>Июн</c:v>
                  </c:pt>
                  <c:pt idx="30">
                    <c:v>Июл</c:v>
                  </c:pt>
                  <c:pt idx="31">
                    <c:v>Авг</c:v>
                  </c:pt>
                  <c:pt idx="32">
                    <c:v>Сен</c:v>
                  </c:pt>
                  <c:pt idx="33">
                    <c:v>Окт</c:v>
                  </c:pt>
                  <c:pt idx="34">
                    <c:v>Ноя</c:v>
                  </c:pt>
                  <c:pt idx="35">
                    <c:v>Дек</c:v>
                  </c:pt>
                  <c:pt idx="36">
                    <c:v>Янв</c:v>
                  </c:pt>
                  <c:pt idx="37">
                    <c:v>Фев</c:v>
                  </c:pt>
                  <c:pt idx="38">
                    <c:v>Мар</c:v>
                  </c:pt>
                  <c:pt idx="39">
                    <c:v>Апр</c:v>
                  </c:pt>
                  <c:pt idx="40">
                    <c:v>Май</c:v>
                  </c:pt>
                  <c:pt idx="41">
                    <c:v>Июн</c:v>
                  </c:pt>
                  <c:pt idx="42">
                    <c:v>Июл</c:v>
                  </c:pt>
                  <c:pt idx="43">
                    <c:v>Авг</c:v>
                  </c:pt>
                  <c:pt idx="44">
                    <c:v>Сен</c:v>
                  </c:pt>
                  <c:pt idx="45">
                    <c:v>Окт</c:v>
                  </c:pt>
                  <c:pt idx="46">
                    <c:v>Ноя</c:v>
                  </c:pt>
                  <c:pt idx="47">
                    <c:v>Дек</c:v>
                  </c:pt>
                  <c:pt idx="48">
                    <c:v>Янв</c:v>
                  </c:pt>
                  <c:pt idx="49">
                    <c:v>Фев</c:v>
                  </c:pt>
                  <c:pt idx="50">
                    <c:v>Мар</c:v>
                  </c:pt>
                  <c:pt idx="51">
                    <c:v>Апр</c:v>
                  </c:pt>
                  <c:pt idx="52">
                    <c:v>Май</c:v>
                  </c:pt>
                  <c:pt idx="53">
                    <c:v>Июн</c:v>
                  </c:pt>
                  <c:pt idx="54">
                    <c:v>Июл</c:v>
                  </c:pt>
                  <c:pt idx="55">
                    <c:v>Авг</c:v>
                  </c:pt>
                  <c:pt idx="56">
                    <c:v>Сен</c:v>
                  </c:pt>
                  <c:pt idx="57">
                    <c:v>Окт</c:v>
                  </c:pt>
                  <c:pt idx="58">
                    <c:v>Ноя</c:v>
                  </c:pt>
                  <c:pt idx="59">
                    <c:v>Дек</c:v>
                  </c:pt>
                  <c:pt idx="60">
                    <c:v>Янв</c:v>
                  </c:pt>
                  <c:pt idx="61">
                    <c:v>Фев</c:v>
                  </c:pt>
                  <c:pt idx="62">
                    <c:v>Мар</c:v>
                  </c:pt>
                  <c:pt idx="63">
                    <c:v>Апр</c:v>
                  </c:pt>
                  <c:pt idx="64">
                    <c:v>Май</c:v>
                  </c:pt>
                  <c:pt idx="65">
                    <c:v>Июн</c:v>
                  </c:pt>
                  <c:pt idx="66">
                    <c:v>Июл</c:v>
                  </c:pt>
                  <c:pt idx="67">
                    <c:v>Авг</c:v>
                  </c:pt>
                  <c:pt idx="68">
                    <c:v>Сен</c:v>
                  </c:pt>
                  <c:pt idx="69">
                    <c:v>Окт</c:v>
                  </c:pt>
                  <c:pt idx="70">
                    <c:v>Ноя</c:v>
                  </c:pt>
                  <c:pt idx="71">
                    <c:v>Дек</c:v>
                  </c:pt>
                  <c:pt idx="72">
                    <c:v>Янв</c:v>
                  </c:pt>
                  <c:pt idx="73">
                    <c:v>Фев</c:v>
                  </c:pt>
                  <c:pt idx="74">
                    <c:v>Мар</c:v>
                  </c:pt>
                  <c:pt idx="75">
                    <c:v>Апр</c:v>
                  </c:pt>
                  <c:pt idx="76">
                    <c:v>Май</c:v>
                  </c:pt>
                  <c:pt idx="77">
                    <c:v>Июн</c:v>
                  </c:pt>
                  <c:pt idx="78">
                    <c:v>Июл</c:v>
                  </c:pt>
                  <c:pt idx="79">
                    <c:v>Авг</c:v>
                  </c:pt>
                  <c:pt idx="80">
                    <c:v>Сен</c:v>
                  </c:pt>
                  <c:pt idx="81">
                    <c:v>Окт</c:v>
                  </c:pt>
                  <c:pt idx="82">
                    <c:v>Ноя</c:v>
                  </c:pt>
                  <c:pt idx="83">
                    <c:v>Дек</c:v>
                  </c:pt>
                </c:lvl>
                <c:lvl>
                  <c:pt idx="0">
                    <c:v>2014</c:v>
                  </c:pt>
                  <c:pt idx="12">
                    <c:v>2015</c:v>
                  </c:pt>
                  <c:pt idx="24">
                    <c:v>2016</c:v>
                  </c:pt>
                  <c:pt idx="36">
                    <c:v>2017</c:v>
                  </c:pt>
                  <c:pt idx="48">
                    <c:v>2018</c:v>
                  </c:pt>
                  <c:pt idx="60">
                    <c:v>2019</c:v>
                  </c:pt>
                  <c:pt idx="72">
                    <c:v>2020</c:v>
                  </c:pt>
                </c:lvl>
              </c:multiLvlStrCache>
            </c:multiLvlStrRef>
          </c:cat>
          <c:val>
            <c:numRef>
              <c:f>'Индекс (МФО)'!$C$2:$C$85</c:f>
              <c:numCache>
                <c:formatCode>0.00</c:formatCode>
                <c:ptCount val="84"/>
                <c:pt idx="0">
                  <c:v>0.79</c:v>
                </c:pt>
                <c:pt idx="1">
                  <c:v>0.8</c:v>
                </c:pt>
                <c:pt idx="2">
                  <c:v>0.82</c:v>
                </c:pt>
                <c:pt idx="3">
                  <c:v>0.79</c:v>
                </c:pt>
                <c:pt idx="4">
                  <c:v>0.78</c:v>
                </c:pt>
                <c:pt idx="5">
                  <c:v>0.71</c:v>
                </c:pt>
                <c:pt idx="6">
                  <c:v>0.66</c:v>
                </c:pt>
                <c:pt idx="7">
                  <c:v>0.61</c:v>
                </c:pt>
                <c:pt idx="8">
                  <c:v>0.56999999999999995</c:v>
                </c:pt>
                <c:pt idx="9">
                  <c:v>0.55000000000000004</c:v>
                </c:pt>
                <c:pt idx="10">
                  <c:v>0.54</c:v>
                </c:pt>
                <c:pt idx="11">
                  <c:v>0.56000000000000005</c:v>
                </c:pt>
                <c:pt idx="12">
                  <c:v>0.56999999999999995</c:v>
                </c:pt>
                <c:pt idx="13">
                  <c:v>0.56000000000000005</c:v>
                </c:pt>
                <c:pt idx="14">
                  <c:v>0.56000000000000005</c:v>
                </c:pt>
                <c:pt idx="15">
                  <c:v>0.55000000000000004</c:v>
                </c:pt>
                <c:pt idx="16">
                  <c:v>0.53</c:v>
                </c:pt>
                <c:pt idx="17">
                  <c:v>0.53</c:v>
                </c:pt>
                <c:pt idx="18">
                  <c:v>0.52</c:v>
                </c:pt>
                <c:pt idx="19">
                  <c:v>0.52</c:v>
                </c:pt>
                <c:pt idx="20">
                  <c:v>0.53</c:v>
                </c:pt>
                <c:pt idx="21">
                  <c:v>0.53</c:v>
                </c:pt>
                <c:pt idx="22">
                  <c:v>0.55000000000000004</c:v>
                </c:pt>
                <c:pt idx="23">
                  <c:v>0.56000000000000005</c:v>
                </c:pt>
                <c:pt idx="24">
                  <c:v>0.57999999999999996</c:v>
                </c:pt>
                <c:pt idx="25">
                  <c:v>0.6</c:v>
                </c:pt>
                <c:pt idx="26">
                  <c:v>0.61</c:v>
                </c:pt>
                <c:pt idx="27">
                  <c:v>0.63</c:v>
                </c:pt>
                <c:pt idx="28">
                  <c:v>0.63</c:v>
                </c:pt>
                <c:pt idx="29">
                  <c:v>0.63</c:v>
                </c:pt>
                <c:pt idx="30">
                  <c:v>0.63</c:v>
                </c:pt>
                <c:pt idx="31">
                  <c:v>0.65</c:v>
                </c:pt>
                <c:pt idx="32">
                  <c:v>0.65</c:v>
                </c:pt>
                <c:pt idx="33">
                  <c:v>0.66</c:v>
                </c:pt>
                <c:pt idx="34">
                  <c:v>0.68</c:v>
                </c:pt>
                <c:pt idx="35">
                  <c:v>0.71</c:v>
                </c:pt>
                <c:pt idx="36">
                  <c:v>0.75</c:v>
                </c:pt>
                <c:pt idx="37">
                  <c:v>0.74</c:v>
                </c:pt>
                <c:pt idx="38">
                  <c:v>0.77</c:v>
                </c:pt>
                <c:pt idx="39">
                  <c:v>0.77</c:v>
                </c:pt>
                <c:pt idx="40">
                  <c:v>0.75</c:v>
                </c:pt>
                <c:pt idx="41">
                  <c:v>0.71</c:v>
                </c:pt>
                <c:pt idx="42">
                  <c:v>0.68</c:v>
                </c:pt>
                <c:pt idx="43">
                  <c:v>0.66</c:v>
                </c:pt>
                <c:pt idx="44">
                  <c:v>0.65</c:v>
                </c:pt>
                <c:pt idx="45">
                  <c:v>0.66</c:v>
                </c:pt>
                <c:pt idx="46">
                  <c:v>0.68</c:v>
                </c:pt>
                <c:pt idx="47">
                  <c:v>0.7</c:v>
                </c:pt>
                <c:pt idx="48">
                  <c:v>0.73</c:v>
                </c:pt>
                <c:pt idx="49">
                  <c:v>0.74</c:v>
                </c:pt>
                <c:pt idx="50">
                  <c:v>0.75</c:v>
                </c:pt>
                <c:pt idx="51">
                  <c:v>0.75</c:v>
                </c:pt>
                <c:pt idx="52">
                  <c:v>0.74</c:v>
                </c:pt>
                <c:pt idx="53">
                  <c:v>0.71</c:v>
                </c:pt>
                <c:pt idx="54">
                  <c:v>0.69</c:v>
                </c:pt>
                <c:pt idx="55">
                  <c:v>0.66</c:v>
                </c:pt>
                <c:pt idx="56">
                  <c:v>0.65</c:v>
                </c:pt>
                <c:pt idx="57" formatCode="General">
                  <c:v>0.67</c:v>
                </c:pt>
                <c:pt idx="58" formatCode="General">
                  <c:v>0.67</c:v>
                </c:pt>
                <c:pt idx="59" formatCode="General">
                  <c:v>0.7</c:v>
                </c:pt>
                <c:pt idx="60" formatCode="General">
                  <c:v>0.73</c:v>
                </c:pt>
                <c:pt idx="61" formatCode="General">
                  <c:v>0.77</c:v>
                </c:pt>
                <c:pt idx="62" formatCode="General">
                  <c:v>0.77</c:v>
                </c:pt>
                <c:pt idx="63" formatCode="General">
                  <c:v>0.76</c:v>
                </c:pt>
                <c:pt idx="64" formatCode="General">
                  <c:v>0.75</c:v>
                </c:pt>
                <c:pt idx="65" formatCode="General">
                  <c:v>0.74</c:v>
                </c:pt>
                <c:pt idx="66" formatCode="General">
                  <c:v>0.73</c:v>
                </c:pt>
                <c:pt idx="67" formatCode="General">
                  <c:v>0.71</c:v>
                </c:pt>
                <c:pt idx="68" formatCode="General">
                  <c:v>0.71</c:v>
                </c:pt>
                <c:pt idx="69" formatCode="General">
                  <c:v>0.72</c:v>
                </c:pt>
                <c:pt idx="70" formatCode="General">
                  <c:v>0.74</c:v>
                </c:pt>
                <c:pt idx="71" formatCode="General">
                  <c:v>0.77</c:v>
                </c:pt>
                <c:pt idx="72" formatCode="General">
                  <c:v>0.77</c:v>
                </c:pt>
                <c:pt idx="73" formatCode="General">
                  <c:v>0.79</c:v>
                </c:pt>
                <c:pt idx="74" formatCode="General">
                  <c:v>0.78</c:v>
                </c:pt>
                <c:pt idx="75" formatCode="General">
                  <c:v>0.76</c:v>
                </c:pt>
                <c:pt idx="76" formatCode="General">
                  <c:v>0.74</c:v>
                </c:pt>
                <c:pt idx="77" formatCode="General">
                  <c:v>0.74</c:v>
                </c:pt>
                <c:pt idx="78" formatCode="General">
                  <c:v>0.75</c:v>
                </c:pt>
                <c:pt idx="79" formatCode="General">
                  <c:v>0.76</c:v>
                </c:pt>
                <c:pt idx="80" formatCode="General">
                  <c:v>0.83</c:v>
                </c:pt>
                <c:pt idx="81" formatCode="General">
                  <c:v>0.82</c:v>
                </c:pt>
                <c:pt idx="82" formatCode="General">
                  <c:v>0.85</c:v>
                </c:pt>
                <c:pt idx="83" formatCode="General">
                  <c:v>0.87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'Индекс (МФО)'!$D$2:$D$83</c15:f>
                <c15:dlblRangeCache>
                  <c:ptCount val="82"/>
                </c15:dlblRangeCache>
              </c15:datalabelsRange>
            </c:ext>
            <c:ext xmlns:c16="http://schemas.microsoft.com/office/drawing/2014/chart" uri="{C3380CC4-5D6E-409C-BE32-E72D297353CC}">
              <c16:uniqueId val="{00000054-7A0E-492D-B9FB-ADA147912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992776"/>
        <c:axId val="251993168"/>
      </c:lineChart>
      <c:catAx>
        <c:axId val="251992776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51993168"/>
        <c:crosses val="autoZero"/>
        <c:auto val="1"/>
        <c:lblAlgn val="ctr"/>
        <c:lblOffset val="100"/>
        <c:noMultiLvlLbl val="0"/>
      </c:catAx>
      <c:valAx>
        <c:axId val="251993168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51992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3314" tIns="46656" rIns="93314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3314" tIns="46656" rIns="93314" bIns="46656" rtlCol="0"/>
          <a:lstStyle>
            <a:lvl1pPr algn="r">
              <a:defRPr sz="1200"/>
            </a:lvl1pPr>
          </a:lstStyle>
          <a:p>
            <a:fld id="{37BF86A1-6932-EB47-87B9-01E32CDEFD5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3314" tIns="46656" rIns="93314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3314" tIns="46656" rIns="93314" bIns="46656" rtlCol="0" anchor="b"/>
          <a:lstStyle>
            <a:lvl1pPr algn="r">
              <a:defRPr sz="1200"/>
            </a:lvl1pPr>
          </a:lstStyle>
          <a:p>
            <a:fld id="{673896D0-1BB3-BD4D-9289-83FFE4487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0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563563"/>
            <a:ext cx="4498975" cy="2532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4" tIns="46656" rIns="93314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38874" y="3340499"/>
            <a:ext cx="6115890" cy="57931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marR="0" lvl="0" indent="0" algn="l" defTabSz="952573" rtl="0" eaLnBrk="1" fontAlgn="base" latinLnBrk="0" hangingPunct="1">
              <a:lnSpc>
                <a:spcPct val="95000"/>
              </a:lnSpc>
              <a:spcBef>
                <a:spcPts val="122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D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text styles</a:t>
            </a:r>
          </a:p>
          <a:p>
            <a:pPr marL="113401" marR="0" lvl="1" indent="-113401" algn="l" defTabSz="952573" rtl="0" eaLnBrk="1" fontAlgn="base" latinLnBrk="0" hangingPunct="1">
              <a:lnSpc>
                <a:spcPct val="95000"/>
              </a:lnSpc>
              <a:spcBef>
                <a:spcPts val="204"/>
              </a:spcBef>
              <a:spcAft>
                <a:spcPct val="0"/>
              </a:spcAft>
              <a:buClr>
                <a:srgbClr val="A31F34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D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Second level</a:t>
            </a:r>
          </a:p>
          <a:p>
            <a:pPr marL="236524" marR="0" lvl="2" indent="-123121" algn="l" defTabSz="952573" rtl="0" eaLnBrk="1" fontAlgn="base" latinLnBrk="0" hangingPunct="1">
              <a:lnSpc>
                <a:spcPct val="95000"/>
              </a:lnSpc>
              <a:spcBef>
                <a:spcPts val="204"/>
              </a:spcBef>
              <a:spcAft>
                <a:spcPct val="0"/>
              </a:spcAft>
              <a:buClr>
                <a:srgbClr val="A31F34"/>
              </a:buClr>
              <a:buSzTx/>
              <a:buFont typeface="Lucida Grande"/>
              <a:buChar char="–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D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Third level</a:t>
            </a:r>
          </a:p>
          <a:p>
            <a:pPr marL="349925" marR="0" lvl="3" indent="-113401" algn="l" defTabSz="952573" rtl="0" eaLnBrk="1" fontAlgn="base" latinLnBrk="0" hangingPunct="1">
              <a:lnSpc>
                <a:spcPct val="95000"/>
              </a:lnSpc>
              <a:spcBef>
                <a:spcPts val="204"/>
              </a:spcBef>
              <a:spcAft>
                <a:spcPct val="0"/>
              </a:spcAft>
              <a:buClr>
                <a:srgbClr val="A31F34"/>
              </a:buClr>
              <a:buSzTx/>
              <a:buFont typeface="Arial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D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Fourth level</a:t>
            </a:r>
          </a:p>
          <a:p>
            <a:pPr marL="461707" marR="0" lvl="4" indent="-111782" algn="l" defTabSz="952573" rtl="0" eaLnBrk="1" fontAlgn="base" latinLnBrk="0" hangingPunct="1">
              <a:lnSpc>
                <a:spcPct val="95000"/>
              </a:lnSpc>
              <a:spcBef>
                <a:spcPts val="204"/>
              </a:spcBef>
              <a:spcAft>
                <a:spcPct val="0"/>
              </a:spcAft>
              <a:buClr>
                <a:srgbClr val="A31F34"/>
              </a:buClr>
              <a:buSzTx/>
              <a:buFont typeface="Courier New"/>
              <a:buChar char="o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D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910273" y="9369090"/>
            <a:ext cx="2945659" cy="4937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A3A9AC"/>
                </a:solidFill>
                <a:latin typeface="Arial"/>
                <a:cs typeface="Arial"/>
              </a:defRPr>
            </a:lvl1pPr>
          </a:lstStyle>
          <a:p>
            <a:fld id="{5C1241DB-21AD-2D44-8932-D066A0E842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09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33450" rtl="0" eaLnBrk="1" fontAlgn="base" latinLnBrk="0" hangingPunct="1">
      <a:lnSpc>
        <a:spcPct val="95000"/>
      </a:lnSpc>
      <a:spcBef>
        <a:spcPts val="1200"/>
      </a:spcBef>
      <a:spcAft>
        <a:spcPct val="0"/>
      </a:spcAft>
      <a:buClrTx/>
      <a:buSzTx/>
      <a:buFontTx/>
      <a:buNone/>
      <a:tabLst/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11125" marR="0" indent="-111125" algn="l" defTabSz="933450" rtl="0" eaLnBrk="1" fontAlgn="base" latinLnBrk="0" hangingPunct="1">
      <a:lnSpc>
        <a:spcPct val="95000"/>
      </a:lnSpc>
      <a:spcBef>
        <a:spcPts val="200"/>
      </a:spcBef>
      <a:spcAft>
        <a:spcPct val="0"/>
      </a:spcAft>
      <a:buClr>
        <a:srgbClr val="A31F34"/>
      </a:buClr>
      <a:buSzTx/>
      <a:buFont typeface="Wingdings" charset="2"/>
      <a:buChar char="§"/>
      <a:tabLst/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231775" marR="0" indent="-120650" algn="l" defTabSz="933450" rtl="0" eaLnBrk="1" fontAlgn="base" latinLnBrk="0" hangingPunct="1">
      <a:lnSpc>
        <a:spcPct val="95000"/>
      </a:lnSpc>
      <a:spcBef>
        <a:spcPts val="200"/>
      </a:spcBef>
      <a:spcAft>
        <a:spcPct val="0"/>
      </a:spcAft>
      <a:buClr>
        <a:srgbClr val="A31F34"/>
      </a:buClr>
      <a:buSzTx/>
      <a:buFont typeface="Lucida Grande"/>
      <a:buChar char="–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marR="0" indent="-111125" algn="l" defTabSz="933450" rtl="0" eaLnBrk="1" fontAlgn="base" latinLnBrk="0" hangingPunct="1">
      <a:lnSpc>
        <a:spcPct val="95000"/>
      </a:lnSpc>
      <a:spcBef>
        <a:spcPts val="200"/>
      </a:spcBef>
      <a:spcAft>
        <a:spcPct val="0"/>
      </a:spcAft>
      <a:buClr>
        <a:srgbClr val="A31F34"/>
      </a:buClr>
      <a:buSzTx/>
      <a:buFont typeface="Arial"/>
      <a:buChar char="•"/>
      <a:tabLst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452438" marR="0" indent="-109538" algn="l" defTabSz="933450" rtl="0" eaLnBrk="1" fontAlgn="base" latinLnBrk="0" hangingPunct="1">
      <a:lnSpc>
        <a:spcPct val="95000"/>
      </a:lnSpc>
      <a:spcBef>
        <a:spcPts val="200"/>
      </a:spcBef>
      <a:spcAft>
        <a:spcPct val="0"/>
      </a:spcAft>
      <a:buClr>
        <a:srgbClr val="A31F34"/>
      </a:buClr>
      <a:buSzTx/>
      <a:buFont typeface="Courier New"/>
      <a:buChar char="o"/>
      <a:tabLst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57949" y="4974009"/>
            <a:ext cx="5263588" cy="47145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latin typeface="Futura Lt BT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27864" y="9948017"/>
            <a:ext cx="2850085" cy="52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 b="1">
                <a:solidFill>
                  <a:srgbClr val="DDDDDD"/>
                </a:solidFill>
                <a:latin typeface="Arial" pitchFamily="34" charset="0"/>
              </a:defRPr>
            </a:lvl1pPr>
            <a:lvl2pPr marL="742950" indent="-285750" eaLnBrk="0" hangingPunct="0">
              <a:defRPr sz="2600" b="1">
                <a:solidFill>
                  <a:srgbClr val="DDDDDD"/>
                </a:solidFill>
                <a:latin typeface="Arial" pitchFamily="34" charset="0"/>
              </a:defRPr>
            </a:lvl2pPr>
            <a:lvl3pPr marL="1143000" indent="-228600" eaLnBrk="0" hangingPunct="0">
              <a:defRPr sz="2600" b="1">
                <a:solidFill>
                  <a:srgbClr val="DDDDDD"/>
                </a:solidFill>
                <a:latin typeface="Arial" pitchFamily="34" charset="0"/>
              </a:defRPr>
            </a:lvl3pPr>
            <a:lvl4pPr marL="1600200" indent="-228600" eaLnBrk="0" hangingPunct="0">
              <a:defRPr sz="2600" b="1">
                <a:solidFill>
                  <a:srgbClr val="DDDDDD"/>
                </a:solidFill>
                <a:latin typeface="Arial" pitchFamily="34" charset="0"/>
              </a:defRPr>
            </a:lvl4pPr>
            <a:lvl5pPr marL="2057400" indent="-228600" eaLnBrk="0" hangingPunct="0">
              <a:defRPr sz="2600" b="1">
                <a:solidFill>
                  <a:srgbClr val="DDDDD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DDDDD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DDDDD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DDDDD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DDDDDD"/>
                </a:solidFill>
                <a:latin typeface="Arial" pitchFamily="34" charset="0"/>
              </a:defRPr>
            </a:lvl9pPr>
          </a:lstStyle>
          <a:p>
            <a:pPr eaLnBrk="1" hangingPunct="1"/>
            <a:fld id="{0FF13FE6-4AE8-4F71-881B-5C4A18317FF4}" type="slidenum">
              <a:rPr lang="en-GB"/>
              <a:pPr eaLnBrk="1" hangingPunct="1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8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4026" y="1595080"/>
            <a:ext cx="6532491" cy="815936"/>
          </a:xfrm>
        </p:spPr>
        <p:txBody>
          <a:bodyPr anchor="b">
            <a:noAutofit/>
          </a:bodyPr>
          <a:lstStyle>
            <a:lvl1pPr algn="l">
              <a:defRPr sz="3600" b="0" cap="all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454025" y="2430066"/>
            <a:ext cx="6539640" cy="818197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bg2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Equifax_er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6" y="394621"/>
            <a:ext cx="2296372" cy="429768"/>
          </a:xfrm>
          <a:prstGeom prst="rect">
            <a:avLst/>
          </a:prstGeom>
        </p:spPr>
      </p:pic>
      <p:pic>
        <p:nvPicPr>
          <p:cNvPr id="14" name="Picture 13" descr="DynChev_r185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038" y="1659113"/>
            <a:ext cx="1081011" cy="1499616"/>
          </a:xfrm>
          <a:prstGeom prst="rect">
            <a:avLst/>
          </a:prstGeom>
        </p:spPr>
      </p:pic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ACFD5E07-42B6-487E-9408-E90A6FBB4A93}"/>
              </a:ext>
            </a:extLst>
          </p:cNvPr>
          <p:cNvCxnSpPr/>
          <p:nvPr userDrawn="1"/>
        </p:nvCxnSpPr>
        <p:spPr>
          <a:xfrm flipV="1">
            <a:off x="0" y="4840942"/>
            <a:ext cx="9144000" cy="1"/>
          </a:xfrm>
          <a:prstGeom prst="line">
            <a:avLst/>
          </a:prstGeom>
          <a:ln w="19050"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C8862D4-8C28-4828-83D3-21A2DACF93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154043" y="4910830"/>
            <a:ext cx="2909276" cy="1786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CAEE0C-3A92-4E46-9E72-5399DD0771EE}"/>
              </a:ext>
            </a:extLst>
          </p:cNvPr>
          <p:cNvSpPr txBox="1"/>
          <p:nvPr userDrawn="1"/>
        </p:nvSpPr>
        <p:spPr bwMode="hidden">
          <a:xfrm>
            <a:off x="405005" y="4950830"/>
            <a:ext cx="2171487" cy="13845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>
            <a:noAutofit/>
          </a:bodyPr>
          <a:lstStyle/>
          <a:p>
            <a:pPr defTabSz="91440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defRPr/>
            </a:pPr>
            <a:r>
              <a:rPr lang="en-US" sz="700" dirty="0">
                <a:solidFill>
                  <a:srgbClr val="5C666F"/>
                </a:solidFill>
                <a:latin typeface="Arial"/>
                <a:cs typeface="Arial"/>
              </a:rPr>
              <a:t>Confidential and Proprietary – Do Not Distribute </a:t>
            </a:r>
          </a:p>
        </p:txBody>
      </p:sp>
    </p:spTree>
    <p:extLst>
      <p:ext uri="{BB962C8B-B14F-4D97-AF65-F5344CB8AC3E}">
        <p14:creationId xmlns:p14="http://schemas.microsoft.com/office/powerpoint/2010/main" val="301582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4025" y="1568841"/>
            <a:ext cx="6528388" cy="842176"/>
          </a:xfrm>
        </p:spPr>
        <p:txBody>
          <a:bodyPr anchor="b">
            <a:noAutofit/>
          </a:bodyPr>
          <a:lstStyle>
            <a:lvl1pPr algn="l">
              <a:defRPr sz="3600" b="0" cap="all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54025" y="2430066"/>
            <a:ext cx="6526942" cy="818197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lang="en-US" sz="2800" kern="1200" dirty="0" smtClean="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4511" y="4917554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rgbClr val="5C666F"/>
                </a:solidFill>
                <a:latin typeface="Arial"/>
                <a:cs typeface="Arial"/>
              </a:defRPr>
            </a:lvl1pPr>
          </a:lstStyle>
          <a:p>
            <a:fld id="{09C9D1CF-FDC7-2644-9CFE-33B726185B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DynChev_g427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038" y="1659113"/>
            <a:ext cx="1081011" cy="149961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DA78DF1-B912-408F-9863-4ED04B7BF4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4043" y="4910830"/>
            <a:ext cx="2909276" cy="178659"/>
          </a:xfrm>
          <a:prstGeom prst="rect">
            <a:avLst/>
          </a:prstGeom>
        </p:spPr>
      </p:pic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2045D118-53CC-4341-8240-D3DE24DFA224}"/>
              </a:ext>
            </a:extLst>
          </p:cNvPr>
          <p:cNvCxnSpPr/>
          <p:nvPr userDrawn="1"/>
        </p:nvCxnSpPr>
        <p:spPr>
          <a:xfrm flipV="1">
            <a:off x="0" y="4840942"/>
            <a:ext cx="9144000" cy="1"/>
          </a:xfrm>
          <a:prstGeom prst="line">
            <a:avLst/>
          </a:prstGeom>
          <a:ln w="19050"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AD236CA-6688-43DE-ABAA-67F0423803DC}"/>
              </a:ext>
            </a:extLst>
          </p:cNvPr>
          <p:cNvSpPr txBox="1"/>
          <p:nvPr userDrawn="1"/>
        </p:nvSpPr>
        <p:spPr bwMode="hidden">
          <a:xfrm>
            <a:off x="405005" y="4950830"/>
            <a:ext cx="2171487" cy="13845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>
            <a:noAutofit/>
          </a:bodyPr>
          <a:lstStyle/>
          <a:p>
            <a:pPr defTabSz="91440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defRPr/>
            </a:pPr>
            <a:r>
              <a:rPr lang="en-US" sz="700" dirty="0">
                <a:solidFill>
                  <a:srgbClr val="5C666F"/>
                </a:solidFill>
                <a:latin typeface="Arial"/>
                <a:cs typeface="Arial"/>
              </a:rPr>
              <a:t>Confidential and Proprietary – Do Not Distribute </a:t>
            </a:r>
          </a:p>
        </p:txBody>
      </p:sp>
    </p:spTree>
    <p:extLst>
      <p:ext uri="{BB962C8B-B14F-4D97-AF65-F5344CB8AC3E}">
        <p14:creationId xmlns:p14="http://schemas.microsoft.com/office/powerpoint/2010/main" val="120205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4511" y="49170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94984" y="104496"/>
            <a:ext cx="8403219" cy="24168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>
              <a:defRPr sz="1800" b="1">
                <a:solidFill>
                  <a:srgbClr val="9E1B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450476"/>
            <a:ext cx="8285872" cy="4270353"/>
          </a:xfrm>
        </p:spPr>
        <p:txBody>
          <a:bodyPr/>
          <a:lstStyle>
            <a:lvl1pPr marL="180975" indent="-180975"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Ribbon_top_r185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177" y="0"/>
            <a:ext cx="487823" cy="383452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>
            <a:off x="194984" y="383452"/>
            <a:ext cx="8495410" cy="0"/>
          </a:xfrm>
          <a:prstGeom prst="line">
            <a:avLst/>
          </a:prstGeom>
          <a:ln w="12700">
            <a:solidFill>
              <a:srgbClr val="D1D4D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10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Title, Rib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1" y="1189038"/>
            <a:ext cx="8229599" cy="294248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accent3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4025" y="126207"/>
            <a:ext cx="8403219" cy="96559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4511" y="4917554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4025" y="1549400"/>
            <a:ext cx="8337891" cy="32442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Ribbon_top_r185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321" y="-5990"/>
            <a:ext cx="917448" cy="72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hidden">
          <a:xfrm>
            <a:off x="0" y="374650"/>
            <a:ext cx="9144000" cy="209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4511" y="4917554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09C9D1CF-FDC7-2644-9CFE-33B726185B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5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hidden">
          <a:xfrm>
            <a:off x="405005" y="4950830"/>
            <a:ext cx="2171487" cy="13845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>
            <a:noAutofit/>
          </a:bodyPr>
          <a:lstStyle/>
          <a:p>
            <a:pPr defTabSz="91440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defRPr/>
            </a:pPr>
            <a:r>
              <a:rPr lang="en-US" sz="700" dirty="0">
                <a:solidFill>
                  <a:srgbClr val="5C666F"/>
                </a:solidFill>
                <a:latin typeface="Arial"/>
                <a:cs typeface="Arial"/>
              </a:rPr>
              <a:t>Confidential and Proprietary – Do Not Distribute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4511" y="4917554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rgbClr val="5C666F"/>
                </a:solidFill>
                <a:latin typeface="Arial"/>
                <a:cs typeface="Arial"/>
              </a:defRPr>
            </a:lvl1pPr>
          </a:lstStyle>
          <a:p>
            <a:fld id="{09C9D1CF-FDC7-2644-9CFE-33B726185B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23444"/>
            <a:ext cx="8476485" cy="96697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0" y="4840942"/>
            <a:ext cx="9144000" cy="1"/>
          </a:xfrm>
          <a:prstGeom prst="line">
            <a:avLst/>
          </a:prstGeom>
          <a:ln w="19050"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01614"/>
            <a:ext cx="8229600" cy="35178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19097E5-049B-4A30-9935-F617CF7504C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154043" y="4910830"/>
            <a:ext cx="2909276" cy="17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1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2" r:id="rId4"/>
    <p:sldLayoutId id="2147483674" r:id="rId5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200" b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900"/>
        </a:spcBef>
        <a:buClr>
          <a:schemeClr val="accent2"/>
        </a:buClr>
        <a:buSzPct val="95000"/>
        <a:buFontTx/>
        <a:buBlip>
          <a:blip r:embed="rId8"/>
        </a:buBlip>
        <a:defRPr sz="2400" kern="1200">
          <a:solidFill>
            <a:schemeClr val="tx2"/>
          </a:solidFill>
          <a:latin typeface="Arial"/>
          <a:ea typeface="+mn-ea"/>
          <a:cs typeface="Arial"/>
        </a:defRPr>
      </a:lvl1pPr>
      <a:lvl2pPr marL="455613" indent="-227013" algn="l" defTabSz="914400" rtl="0" eaLnBrk="1" latinLnBrk="0" hangingPunct="1">
        <a:lnSpc>
          <a:spcPct val="95000"/>
        </a:lnSpc>
        <a:spcBef>
          <a:spcPts val="200"/>
        </a:spcBef>
        <a:buClr>
          <a:schemeClr val="accent2"/>
        </a:buClr>
        <a:buFont typeface="Wingdings" charset="2"/>
        <a:buChar char="§"/>
        <a:defRPr sz="2000" kern="1200">
          <a:solidFill>
            <a:schemeClr val="tx2"/>
          </a:solidFill>
          <a:latin typeface="Arial"/>
          <a:ea typeface="+mn-ea"/>
          <a:cs typeface="Arial"/>
        </a:defRPr>
      </a:lvl2pPr>
      <a:lvl3pPr marL="684213" indent="-228600" algn="l" defTabSz="914400" rtl="0" eaLnBrk="1" latinLnBrk="0" hangingPunct="1">
        <a:lnSpc>
          <a:spcPct val="95000"/>
        </a:lnSpc>
        <a:spcBef>
          <a:spcPts val="200"/>
        </a:spcBef>
        <a:buClr>
          <a:schemeClr val="accent2"/>
        </a:buClr>
        <a:buFont typeface="Arial Narrow" pitchFamily="34" charset="0"/>
        <a:buChar char="–"/>
        <a:defRPr sz="1800" kern="1200">
          <a:solidFill>
            <a:schemeClr val="tx2"/>
          </a:solidFill>
          <a:latin typeface="Arial"/>
          <a:ea typeface="+mn-ea"/>
          <a:cs typeface="Arial"/>
        </a:defRPr>
      </a:lvl3pPr>
      <a:lvl4pPr marL="854075" indent="-169863" algn="l" defTabSz="914400" rtl="0" eaLnBrk="1" latinLnBrk="0" hangingPunct="1">
        <a:lnSpc>
          <a:spcPct val="95000"/>
        </a:lnSpc>
        <a:spcBef>
          <a:spcPts val="2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Arial"/>
          <a:ea typeface="+mn-ea"/>
          <a:cs typeface="Arial"/>
        </a:defRPr>
      </a:lvl4pPr>
      <a:lvl5pPr marL="1025525" indent="-171450" algn="l" defTabSz="914400" rtl="0" eaLnBrk="1" latinLnBrk="0" hangingPunct="1">
        <a:lnSpc>
          <a:spcPct val="95000"/>
        </a:lnSpc>
        <a:spcBef>
          <a:spcPts val="200"/>
        </a:spcBef>
        <a:buClr>
          <a:schemeClr val="accent2"/>
        </a:buClr>
        <a:buSzPct val="90000"/>
        <a:buFont typeface="Courier New" pitchFamily="49" charset="0"/>
        <a:buChar char="o"/>
        <a:defRPr sz="140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93691" y="2135148"/>
            <a:ext cx="5702359" cy="7112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HelveticaNeueCyr" panose="02000503040000020004" pitchFamily="2" charset="-52"/>
              </a:rPr>
              <a:t>Рынок МФИ: Основные тенденции 20/21</a:t>
            </a:r>
            <a:endParaRPr lang="en-US" sz="800" dirty="0">
              <a:solidFill>
                <a:srgbClr val="FF0000"/>
              </a:solidFill>
              <a:latin typeface="HelveticaNeueCyr" panose="02000503040000020004" pitchFamily="2" charset="-52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4832" y="4227776"/>
            <a:ext cx="1133419" cy="276999"/>
          </a:xfrm>
          <a:prstGeom prst="rect">
            <a:avLst/>
          </a:prstGeom>
          <a:noFill/>
        </p:spPr>
        <p:txBody>
          <a:bodyPr wrap="square" tIns="68580" rtlCol="0">
            <a:spAutoFit/>
          </a:bodyPr>
          <a:lstStyle/>
          <a:p>
            <a:pPr algn="l"/>
            <a:r>
              <a:rPr lang="ru-RU" sz="1050" dirty="0">
                <a:latin typeface="Calibri" panose="020F0502020204030204" pitchFamily="34" charset="0"/>
              </a:rPr>
              <a:t>Москва</a:t>
            </a:r>
            <a:r>
              <a:rPr lang="en-US" sz="1050" dirty="0">
                <a:latin typeface="Calibri" panose="020F0502020204030204" pitchFamily="34" charset="0"/>
              </a:rPr>
              <a:t>, </a:t>
            </a:r>
            <a:r>
              <a:rPr lang="ru-RU" sz="1050" dirty="0">
                <a:latin typeface="Calibri" panose="020F0502020204030204" pitchFamily="34" charset="0"/>
              </a:rPr>
              <a:t>2021</a:t>
            </a:r>
            <a:endParaRPr lang="en-US" sz="10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0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86D5340D-6E4C-4A86-925D-0BC81840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39" y="78373"/>
            <a:ext cx="6302414" cy="181265"/>
          </a:xfrm>
        </p:spPr>
        <p:txBody>
          <a:bodyPr/>
          <a:lstStyle/>
          <a:p>
            <a:r>
              <a:rPr lang="en-US" dirty="0"/>
              <a:t>DISCLAIMER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9AC266A-84BA-4EA8-B9A2-94223595E870}"/>
              </a:ext>
            </a:extLst>
          </p:cNvPr>
          <p:cNvSpPr/>
          <p:nvPr/>
        </p:nvSpPr>
        <p:spPr>
          <a:xfrm>
            <a:off x="73479" y="343181"/>
            <a:ext cx="9070521" cy="452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42900"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настоящей презентации и прилагаемых к ней материалов (далее - Информация):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предоставляется в информационных целях. Общество с ограниченной ответственностью «</a:t>
            </a:r>
            <a:r>
              <a:rPr lang="ru-RU" sz="1200" dirty="0" err="1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Эквифакс</a:t>
            </a: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Кредит </a:t>
            </a:r>
            <a:r>
              <a:rPr lang="ru-RU" sz="1200" dirty="0" err="1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Сервисиз</a:t>
            </a: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(далее – ООО «ЭКС») не несет ответственности за использование Вами Информации;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является офертой ООО «ЭКС»;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быть использована, в том числе раскрываться иным лицам, только в согласованном с ООО «ЭКС» объёме и порядке;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справочно-аналитической и не является результатом услуги, за которую ООО «ЭКС» может нести ответственность;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содержать опечатки и  неточности, влияние которых на Ваши действия на основе Информации Вам надлежит оценивать самостоятельно;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подготовлена на основе методик, алгоритмов и решений ООО «ЭКС», которые имеют экономическую ценность для ООО «ЭКС» и потому не подлежат раскрытию, распространению или воспроизведению.</a:t>
            </a:r>
          </a:p>
          <a:p>
            <a:pPr algn="just" defTabSz="685800">
              <a:defRPr/>
            </a:pPr>
            <a:endParaRPr lang="ru-RU" sz="1200" dirty="0">
              <a:solidFill>
                <a:srgbClr val="333D4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Предполагается, что Ваш доступ к Информации и дальнейшая работа с ней согласованы с ООО «ЭКС».  </a:t>
            </a:r>
          </a:p>
          <a:p>
            <a:pPr algn="just" defTabSz="685800"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у Вас отсутствуют сведения о согласовании Вашего доступа и (или) работы с Информации,  то в случае получения Информации: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ООО «ЭКС» - просим Вас незамедлительно уничтожить полученные Вами файлы (носители) Информации и сообщить представителю ООО «ЭКС» об этом;</a:t>
            </a:r>
          </a:p>
          <a:p>
            <a:pPr marL="128588" indent="-128588" algn="just" defTabSz="6858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своих коллег – просим Вас незамедлительно обратиться к коллегам для согласования дальнейших действий по данному вопросу.</a:t>
            </a:r>
          </a:p>
          <a:p>
            <a:pPr algn="just" defTabSz="342900"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Несоблюдение этих требований может расцениваться как нарушение требований к конфиденциальности информации и влечь  установленную законодательством ответственность для Вас и (или) организации, которую Вы представляете (работником которой являетесь).</a:t>
            </a:r>
          </a:p>
          <a:p>
            <a:pPr algn="just" defTabSz="342900">
              <a:defRPr/>
            </a:pPr>
            <a:endParaRPr lang="ru-RU" sz="1200" dirty="0">
              <a:solidFill>
                <a:srgbClr val="333D4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Отдельно обращаем Ваше внимание, что использование изображений и (или) идентичных им торговых знаков, используемых ООО «ЭКС» в Информации, не допускается без письменного согласия или договора с ООО «ЭКС».</a:t>
            </a:r>
          </a:p>
          <a:p>
            <a:pPr algn="just" defTabSz="342900">
              <a:defRPr/>
            </a:pPr>
            <a:endParaRPr lang="ru-RU" sz="1200" dirty="0">
              <a:solidFill>
                <a:srgbClr val="333D4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342900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200" dirty="0">
                <a:solidFill>
                  <a:srgbClr val="333D4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вопросам использования Информации, не раскрытым выше, просьба обращаться к представителям ООО «ЭКС».</a:t>
            </a:r>
          </a:p>
        </p:txBody>
      </p:sp>
    </p:spTree>
    <p:extLst>
      <p:ext uri="{BB962C8B-B14F-4D97-AF65-F5344CB8AC3E}">
        <p14:creationId xmlns:p14="http://schemas.microsoft.com/office/powerpoint/2010/main" val="24233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5A614609-199E-484C-8BF5-8C18202A496E}"/>
              </a:ext>
            </a:extLst>
          </p:cNvPr>
          <p:cNvSpPr txBox="1">
            <a:spLocks/>
          </p:cNvSpPr>
          <p:nvPr/>
        </p:nvSpPr>
        <p:spPr>
          <a:xfrm>
            <a:off x="3553796" y="2561760"/>
            <a:ext cx="3099233" cy="5179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975" indent="-180975" algn="l" defTabSz="914400" rtl="0" eaLnBrk="1" latinLnBrk="0" hangingPunct="1">
              <a:lnSpc>
                <a:spcPct val="95000"/>
              </a:lnSpc>
              <a:spcBef>
                <a:spcPts val="900"/>
              </a:spcBef>
              <a:buClr>
                <a:schemeClr val="accent2"/>
              </a:buClr>
              <a:buSzPct val="95000"/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455613" indent="-227013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2"/>
              </a:buClr>
              <a:buFont typeface="Wingdings" charset="2"/>
              <a:buChar char="§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684213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2"/>
              </a:buClr>
              <a:buFont typeface="Arial Narrow" pitchFamily="34" charset="0"/>
              <a:buChar char="–"/>
              <a:defRPr sz="14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854075" indent="-169863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2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1025525" indent="-17145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2"/>
              </a:buClr>
              <a:buSzPct val="90000"/>
              <a:buFont typeface="Courier New" pitchFamily="49" charset="0"/>
              <a:buChar char="o"/>
              <a:defRPr sz="11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00000"/>
              </a:lnSpc>
              <a:spcBef>
                <a:spcPts val="3000"/>
              </a:spcBef>
            </a:pPr>
            <a:endParaRPr lang="ru-RU" sz="1200" b="1" dirty="0">
              <a:latin typeface="HelveticaNeueCyr" panose="02000503040000020004" pitchFamily="2" charset="-52"/>
            </a:endParaRPr>
          </a:p>
          <a:p>
            <a:pPr marL="228600" lvl="1" indent="0" algn="just">
              <a:lnSpc>
                <a:spcPct val="100000"/>
              </a:lnSpc>
              <a:spcBef>
                <a:spcPts val="3000"/>
              </a:spcBef>
              <a:buNone/>
            </a:pPr>
            <a:endParaRPr lang="ru-RU" sz="1400" dirty="0">
              <a:latin typeface="HelveticaNeueCyr" panose="02000503040000020004" pitchFamily="2" charset="-52"/>
            </a:endParaRPr>
          </a:p>
          <a:p>
            <a:pPr>
              <a:lnSpc>
                <a:spcPct val="100000"/>
              </a:lnSpc>
              <a:spcBef>
                <a:spcPts val="3000"/>
              </a:spcBef>
            </a:pPr>
            <a:endParaRPr lang="ru-RU" dirty="0">
              <a:latin typeface="HelveticaNeueCyr" panose="02000503040000020004" pitchFamily="2" charset="-52"/>
            </a:endParaRPr>
          </a:p>
          <a:p>
            <a:pPr>
              <a:lnSpc>
                <a:spcPct val="100000"/>
              </a:lnSpc>
              <a:spcBef>
                <a:spcPts val="3000"/>
              </a:spcBef>
            </a:pPr>
            <a:endParaRPr lang="ru-RU" dirty="0">
              <a:solidFill>
                <a:srgbClr val="E70033"/>
              </a:solidFill>
              <a:latin typeface="HelveticaNeueCyr" panose="02000503040000020004" pitchFamily="2" charset="-52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98DD1C9F-8FC7-41C2-B7FB-C4A9FFA96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514307"/>
              </p:ext>
            </p:extLst>
          </p:nvPr>
        </p:nvGraphicFramePr>
        <p:xfrm>
          <a:off x="1020725" y="496187"/>
          <a:ext cx="7648354" cy="4054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386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360FFCD6-91E1-43FE-B471-A1484FC579D0}"/>
              </a:ext>
            </a:extLst>
          </p:cNvPr>
          <p:cNvSpPr/>
          <p:nvPr/>
        </p:nvSpPr>
        <p:spPr>
          <a:xfrm>
            <a:off x="3068782" y="2895600"/>
            <a:ext cx="5001491" cy="1777163"/>
          </a:xfrm>
          <a:custGeom>
            <a:avLst/>
            <a:gdLst>
              <a:gd name="connsiteX0" fmla="*/ 5001491 w 5001491"/>
              <a:gd name="connsiteY0" fmla="*/ 0 h 1777163"/>
              <a:gd name="connsiteX1" fmla="*/ 4959927 w 5001491"/>
              <a:gd name="connsiteY1" fmla="*/ 20782 h 1777163"/>
              <a:gd name="connsiteX2" fmla="*/ 4939145 w 5001491"/>
              <a:gd name="connsiteY2" fmla="*/ 41564 h 1777163"/>
              <a:gd name="connsiteX3" fmla="*/ 4904509 w 5001491"/>
              <a:gd name="connsiteY3" fmla="*/ 55418 h 1777163"/>
              <a:gd name="connsiteX4" fmla="*/ 4869873 w 5001491"/>
              <a:gd name="connsiteY4" fmla="*/ 76200 h 1777163"/>
              <a:gd name="connsiteX5" fmla="*/ 4849091 w 5001491"/>
              <a:gd name="connsiteY5" fmla="*/ 90055 h 1777163"/>
              <a:gd name="connsiteX6" fmla="*/ 4828309 w 5001491"/>
              <a:gd name="connsiteY6" fmla="*/ 96982 h 1777163"/>
              <a:gd name="connsiteX7" fmla="*/ 4800600 w 5001491"/>
              <a:gd name="connsiteY7" fmla="*/ 117764 h 1777163"/>
              <a:gd name="connsiteX8" fmla="*/ 4772891 w 5001491"/>
              <a:gd name="connsiteY8" fmla="*/ 131618 h 1777163"/>
              <a:gd name="connsiteX9" fmla="*/ 4752109 w 5001491"/>
              <a:gd name="connsiteY9" fmla="*/ 152400 h 1777163"/>
              <a:gd name="connsiteX10" fmla="*/ 4703618 w 5001491"/>
              <a:gd name="connsiteY10" fmla="*/ 173182 h 1777163"/>
              <a:gd name="connsiteX11" fmla="*/ 4662054 w 5001491"/>
              <a:gd name="connsiteY11" fmla="*/ 207818 h 1777163"/>
              <a:gd name="connsiteX12" fmla="*/ 4613563 w 5001491"/>
              <a:gd name="connsiteY12" fmla="*/ 256309 h 1777163"/>
              <a:gd name="connsiteX13" fmla="*/ 4565073 w 5001491"/>
              <a:gd name="connsiteY13" fmla="*/ 290945 h 1777163"/>
              <a:gd name="connsiteX14" fmla="*/ 4537363 w 5001491"/>
              <a:gd name="connsiteY14" fmla="*/ 311727 h 1777163"/>
              <a:gd name="connsiteX15" fmla="*/ 4481945 w 5001491"/>
              <a:gd name="connsiteY15" fmla="*/ 367145 h 1777163"/>
              <a:gd name="connsiteX16" fmla="*/ 4454236 w 5001491"/>
              <a:gd name="connsiteY16" fmla="*/ 387927 h 1777163"/>
              <a:gd name="connsiteX17" fmla="*/ 4405745 w 5001491"/>
              <a:gd name="connsiteY17" fmla="*/ 450273 h 1777163"/>
              <a:gd name="connsiteX18" fmla="*/ 4378036 w 5001491"/>
              <a:gd name="connsiteY18" fmla="*/ 484909 h 1777163"/>
              <a:gd name="connsiteX19" fmla="*/ 4343400 w 5001491"/>
              <a:gd name="connsiteY19" fmla="*/ 512618 h 1777163"/>
              <a:gd name="connsiteX20" fmla="*/ 4315691 w 5001491"/>
              <a:gd name="connsiteY20" fmla="*/ 547255 h 1777163"/>
              <a:gd name="connsiteX21" fmla="*/ 4308763 w 5001491"/>
              <a:gd name="connsiteY21" fmla="*/ 568036 h 1777163"/>
              <a:gd name="connsiteX22" fmla="*/ 4294909 w 5001491"/>
              <a:gd name="connsiteY22" fmla="*/ 588818 h 1777163"/>
              <a:gd name="connsiteX23" fmla="*/ 4197927 w 5001491"/>
              <a:gd name="connsiteY23" fmla="*/ 692727 h 1777163"/>
              <a:gd name="connsiteX24" fmla="*/ 4156363 w 5001491"/>
              <a:gd name="connsiteY24" fmla="*/ 755073 h 1777163"/>
              <a:gd name="connsiteX25" fmla="*/ 4142509 w 5001491"/>
              <a:gd name="connsiteY25" fmla="*/ 775855 h 1777163"/>
              <a:gd name="connsiteX26" fmla="*/ 4121727 w 5001491"/>
              <a:gd name="connsiteY26" fmla="*/ 796636 h 1777163"/>
              <a:gd name="connsiteX27" fmla="*/ 4073236 w 5001491"/>
              <a:gd name="connsiteY27" fmla="*/ 845127 h 1777163"/>
              <a:gd name="connsiteX28" fmla="*/ 4052454 w 5001491"/>
              <a:gd name="connsiteY28" fmla="*/ 872836 h 1777163"/>
              <a:gd name="connsiteX29" fmla="*/ 4038600 w 5001491"/>
              <a:gd name="connsiteY29" fmla="*/ 893618 h 1777163"/>
              <a:gd name="connsiteX30" fmla="*/ 3983182 w 5001491"/>
              <a:gd name="connsiteY30" fmla="*/ 949036 h 1777163"/>
              <a:gd name="connsiteX31" fmla="*/ 3969327 w 5001491"/>
              <a:gd name="connsiteY31" fmla="*/ 969818 h 1777163"/>
              <a:gd name="connsiteX32" fmla="*/ 3913909 w 5001491"/>
              <a:gd name="connsiteY32" fmla="*/ 1025236 h 1777163"/>
              <a:gd name="connsiteX33" fmla="*/ 3886200 w 5001491"/>
              <a:gd name="connsiteY33" fmla="*/ 1059873 h 1777163"/>
              <a:gd name="connsiteX34" fmla="*/ 3865418 w 5001491"/>
              <a:gd name="connsiteY34" fmla="*/ 1087582 h 1777163"/>
              <a:gd name="connsiteX35" fmla="*/ 3830782 w 5001491"/>
              <a:gd name="connsiteY35" fmla="*/ 1136073 h 1777163"/>
              <a:gd name="connsiteX36" fmla="*/ 3810000 w 5001491"/>
              <a:gd name="connsiteY36" fmla="*/ 1156855 h 1777163"/>
              <a:gd name="connsiteX37" fmla="*/ 3789218 w 5001491"/>
              <a:gd name="connsiteY37" fmla="*/ 1163782 h 1777163"/>
              <a:gd name="connsiteX38" fmla="*/ 3761509 w 5001491"/>
              <a:gd name="connsiteY38" fmla="*/ 1191491 h 1777163"/>
              <a:gd name="connsiteX39" fmla="*/ 3740727 w 5001491"/>
              <a:gd name="connsiteY39" fmla="*/ 1205345 h 1777163"/>
              <a:gd name="connsiteX40" fmla="*/ 3685309 w 5001491"/>
              <a:gd name="connsiteY40" fmla="*/ 1246909 h 1777163"/>
              <a:gd name="connsiteX41" fmla="*/ 3636818 w 5001491"/>
              <a:gd name="connsiteY41" fmla="*/ 1274618 h 1777163"/>
              <a:gd name="connsiteX42" fmla="*/ 3581400 w 5001491"/>
              <a:gd name="connsiteY42" fmla="*/ 1309255 h 1777163"/>
              <a:gd name="connsiteX43" fmla="*/ 3512127 w 5001491"/>
              <a:gd name="connsiteY43" fmla="*/ 1357745 h 1777163"/>
              <a:gd name="connsiteX44" fmla="*/ 3449782 w 5001491"/>
              <a:gd name="connsiteY44" fmla="*/ 1392382 h 1777163"/>
              <a:gd name="connsiteX45" fmla="*/ 3429000 w 5001491"/>
              <a:gd name="connsiteY45" fmla="*/ 1406236 h 1777163"/>
              <a:gd name="connsiteX46" fmla="*/ 3380509 w 5001491"/>
              <a:gd name="connsiteY46" fmla="*/ 1420091 h 1777163"/>
              <a:gd name="connsiteX47" fmla="*/ 3352800 w 5001491"/>
              <a:gd name="connsiteY47" fmla="*/ 1433945 h 1777163"/>
              <a:gd name="connsiteX48" fmla="*/ 3311236 w 5001491"/>
              <a:gd name="connsiteY48" fmla="*/ 1447800 h 1777163"/>
              <a:gd name="connsiteX49" fmla="*/ 3283527 w 5001491"/>
              <a:gd name="connsiteY49" fmla="*/ 1468582 h 1777163"/>
              <a:gd name="connsiteX50" fmla="*/ 3214254 w 5001491"/>
              <a:gd name="connsiteY50" fmla="*/ 1489364 h 1777163"/>
              <a:gd name="connsiteX51" fmla="*/ 3158836 w 5001491"/>
              <a:gd name="connsiteY51" fmla="*/ 1517073 h 1777163"/>
              <a:gd name="connsiteX52" fmla="*/ 3117273 w 5001491"/>
              <a:gd name="connsiteY52" fmla="*/ 1537855 h 1777163"/>
              <a:gd name="connsiteX53" fmla="*/ 3041073 w 5001491"/>
              <a:gd name="connsiteY53" fmla="*/ 1558636 h 1777163"/>
              <a:gd name="connsiteX54" fmla="*/ 2999509 w 5001491"/>
              <a:gd name="connsiteY54" fmla="*/ 1572491 h 1777163"/>
              <a:gd name="connsiteX55" fmla="*/ 2978727 w 5001491"/>
              <a:gd name="connsiteY55" fmla="*/ 1579418 h 1777163"/>
              <a:gd name="connsiteX56" fmla="*/ 2944091 w 5001491"/>
              <a:gd name="connsiteY56" fmla="*/ 1600200 h 1777163"/>
              <a:gd name="connsiteX57" fmla="*/ 2888673 w 5001491"/>
              <a:gd name="connsiteY57" fmla="*/ 1614055 h 1777163"/>
              <a:gd name="connsiteX58" fmla="*/ 2847109 w 5001491"/>
              <a:gd name="connsiteY58" fmla="*/ 1627909 h 1777163"/>
              <a:gd name="connsiteX59" fmla="*/ 2812473 w 5001491"/>
              <a:gd name="connsiteY59" fmla="*/ 1634836 h 1777163"/>
              <a:gd name="connsiteX60" fmla="*/ 2770909 w 5001491"/>
              <a:gd name="connsiteY60" fmla="*/ 1648691 h 1777163"/>
              <a:gd name="connsiteX61" fmla="*/ 2687782 w 5001491"/>
              <a:gd name="connsiteY61" fmla="*/ 1655618 h 1777163"/>
              <a:gd name="connsiteX62" fmla="*/ 2632363 w 5001491"/>
              <a:gd name="connsiteY62" fmla="*/ 1662545 h 1777163"/>
              <a:gd name="connsiteX63" fmla="*/ 2452254 w 5001491"/>
              <a:gd name="connsiteY63" fmla="*/ 1683327 h 1777163"/>
              <a:gd name="connsiteX64" fmla="*/ 2417618 w 5001491"/>
              <a:gd name="connsiteY64" fmla="*/ 1690255 h 1777163"/>
              <a:gd name="connsiteX65" fmla="*/ 2376054 w 5001491"/>
              <a:gd name="connsiteY65" fmla="*/ 1697182 h 1777163"/>
              <a:gd name="connsiteX66" fmla="*/ 2299854 w 5001491"/>
              <a:gd name="connsiteY66" fmla="*/ 1704109 h 1777163"/>
              <a:gd name="connsiteX67" fmla="*/ 2057400 w 5001491"/>
              <a:gd name="connsiteY67" fmla="*/ 1717964 h 1777163"/>
              <a:gd name="connsiteX68" fmla="*/ 2036618 w 5001491"/>
              <a:gd name="connsiteY68" fmla="*/ 1724891 h 1777163"/>
              <a:gd name="connsiteX69" fmla="*/ 1905000 w 5001491"/>
              <a:gd name="connsiteY69" fmla="*/ 1745673 h 1777163"/>
              <a:gd name="connsiteX70" fmla="*/ 242454 w 5001491"/>
              <a:gd name="connsiteY70" fmla="*/ 1724891 h 1777163"/>
              <a:gd name="connsiteX71" fmla="*/ 214745 w 5001491"/>
              <a:gd name="connsiteY71" fmla="*/ 1690255 h 1777163"/>
              <a:gd name="connsiteX72" fmla="*/ 187036 w 5001491"/>
              <a:gd name="connsiteY72" fmla="*/ 1648691 h 1777163"/>
              <a:gd name="connsiteX73" fmla="*/ 145473 w 5001491"/>
              <a:gd name="connsiteY73" fmla="*/ 1551709 h 1777163"/>
              <a:gd name="connsiteX74" fmla="*/ 131618 w 5001491"/>
              <a:gd name="connsiteY74" fmla="*/ 1496291 h 1777163"/>
              <a:gd name="connsiteX75" fmla="*/ 124691 w 5001491"/>
              <a:gd name="connsiteY75" fmla="*/ 1475509 h 1777163"/>
              <a:gd name="connsiteX76" fmla="*/ 110836 w 5001491"/>
              <a:gd name="connsiteY76" fmla="*/ 1413164 h 1777163"/>
              <a:gd name="connsiteX77" fmla="*/ 96982 w 5001491"/>
              <a:gd name="connsiteY77" fmla="*/ 1330036 h 1777163"/>
              <a:gd name="connsiteX78" fmla="*/ 90054 w 5001491"/>
              <a:gd name="connsiteY78" fmla="*/ 1309255 h 1777163"/>
              <a:gd name="connsiteX79" fmla="*/ 76200 w 5001491"/>
              <a:gd name="connsiteY79" fmla="*/ 1281545 h 1777163"/>
              <a:gd name="connsiteX80" fmla="*/ 55418 w 5001491"/>
              <a:gd name="connsiteY80" fmla="*/ 1226127 h 1777163"/>
              <a:gd name="connsiteX81" fmla="*/ 34636 w 5001491"/>
              <a:gd name="connsiteY81" fmla="*/ 1212273 h 1777163"/>
              <a:gd name="connsiteX82" fmla="*/ 13854 w 5001491"/>
              <a:gd name="connsiteY82" fmla="*/ 1170709 h 1777163"/>
              <a:gd name="connsiteX83" fmla="*/ 0 w 5001491"/>
              <a:gd name="connsiteY83" fmla="*/ 1115291 h 177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001491" h="1777163">
                <a:moveTo>
                  <a:pt x="5001491" y="0"/>
                </a:moveTo>
                <a:cubicBezTo>
                  <a:pt x="4987636" y="6927"/>
                  <a:pt x="4972815" y="12190"/>
                  <a:pt x="4959927" y="20782"/>
                </a:cubicBezTo>
                <a:cubicBezTo>
                  <a:pt x="4951776" y="26216"/>
                  <a:pt x="4947453" y="36372"/>
                  <a:pt x="4939145" y="41564"/>
                </a:cubicBezTo>
                <a:cubicBezTo>
                  <a:pt x="4928600" y="48154"/>
                  <a:pt x="4915631" y="49857"/>
                  <a:pt x="4904509" y="55418"/>
                </a:cubicBezTo>
                <a:cubicBezTo>
                  <a:pt x="4892466" y="61439"/>
                  <a:pt x="4881290" y="69064"/>
                  <a:pt x="4869873" y="76200"/>
                </a:cubicBezTo>
                <a:cubicBezTo>
                  <a:pt x="4862813" y="80613"/>
                  <a:pt x="4856538" y="86332"/>
                  <a:pt x="4849091" y="90055"/>
                </a:cubicBezTo>
                <a:cubicBezTo>
                  <a:pt x="4842560" y="93321"/>
                  <a:pt x="4835236" y="94673"/>
                  <a:pt x="4828309" y="96982"/>
                </a:cubicBezTo>
                <a:cubicBezTo>
                  <a:pt x="4819073" y="103909"/>
                  <a:pt x="4810391" y="111645"/>
                  <a:pt x="4800600" y="117764"/>
                </a:cubicBezTo>
                <a:cubicBezTo>
                  <a:pt x="4791843" y="123237"/>
                  <a:pt x="4781294" y="125616"/>
                  <a:pt x="4772891" y="131618"/>
                </a:cubicBezTo>
                <a:cubicBezTo>
                  <a:pt x="4764919" y="137312"/>
                  <a:pt x="4760081" y="146706"/>
                  <a:pt x="4752109" y="152400"/>
                </a:cubicBezTo>
                <a:cubicBezTo>
                  <a:pt x="4737127" y="163102"/>
                  <a:pt x="4720579" y="167529"/>
                  <a:pt x="4703618" y="173182"/>
                </a:cubicBezTo>
                <a:cubicBezTo>
                  <a:pt x="4670806" y="222398"/>
                  <a:pt x="4713617" y="165630"/>
                  <a:pt x="4662054" y="207818"/>
                </a:cubicBezTo>
                <a:cubicBezTo>
                  <a:pt x="4644362" y="222293"/>
                  <a:pt x="4634008" y="246086"/>
                  <a:pt x="4613563" y="256309"/>
                </a:cubicBezTo>
                <a:cubicBezTo>
                  <a:pt x="4565248" y="280467"/>
                  <a:pt x="4604391" y="257244"/>
                  <a:pt x="4565073" y="290945"/>
                </a:cubicBezTo>
                <a:cubicBezTo>
                  <a:pt x="4556307" y="298459"/>
                  <a:pt x="4545874" y="303925"/>
                  <a:pt x="4537363" y="311727"/>
                </a:cubicBezTo>
                <a:cubicBezTo>
                  <a:pt x="4518105" y="329380"/>
                  <a:pt x="4502844" y="351470"/>
                  <a:pt x="4481945" y="367145"/>
                </a:cubicBezTo>
                <a:cubicBezTo>
                  <a:pt x="4472709" y="374072"/>
                  <a:pt x="4462038" y="379416"/>
                  <a:pt x="4454236" y="387927"/>
                </a:cubicBezTo>
                <a:cubicBezTo>
                  <a:pt x="4436446" y="407335"/>
                  <a:pt x="4422011" y="429571"/>
                  <a:pt x="4405745" y="450273"/>
                </a:cubicBezTo>
                <a:cubicBezTo>
                  <a:pt x="4396610" y="461899"/>
                  <a:pt x="4389581" y="475673"/>
                  <a:pt x="4378036" y="484909"/>
                </a:cubicBezTo>
                <a:lnTo>
                  <a:pt x="4343400" y="512618"/>
                </a:lnTo>
                <a:cubicBezTo>
                  <a:pt x="4325990" y="564849"/>
                  <a:pt x="4351499" y="502497"/>
                  <a:pt x="4315691" y="547255"/>
                </a:cubicBezTo>
                <a:cubicBezTo>
                  <a:pt x="4311129" y="552957"/>
                  <a:pt x="4312029" y="561505"/>
                  <a:pt x="4308763" y="568036"/>
                </a:cubicBezTo>
                <a:cubicBezTo>
                  <a:pt x="4305040" y="575483"/>
                  <a:pt x="4300110" y="582317"/>
                  <a:pt x="4294909" y="588818"/>
                </a:cubicBezTo>
                <a:cubicBezTo>
                  <a:pt x="4225913" y="675063"/>
                  <a:pt x="4252037" y="652144"/>
                  <a:pt x="4197927" y="692727"/>
                </a:cubicBezTo>
                <a:cubicBezTo>
                  <a:pt x="4174478" y="739627"/>
                  <a:pt x="4194795" y="703830"/>
                  <a:pt x="4156363" y="755073"/>
                </a:cubicBezTo>
                <a:cubicBezTo>
                  <a:pt x="4151368" y="761733"/>
                  <a:pt x="4147839" y="769459"/>
                  <a:pt x="4142509" y="775855"/>
                </a:cubicBezTo>
                <a:cubicBezTo>
                  <a:pt x="4136237" y="783381"/>
                  <a:pt x="4128178" y="789263"/>
                  <a:pt x="4121727" y="796636"/>
                </a:cubicBezTo>
                <a:cubicBezTo>
                  <a:pt x="4081411" y="842712"/>
                  <a:pt x="4110491" y="820292"/>
                  <a:pt x="4073236" y="845127"/>
                </a:cubicBezTo>
                <a:cubicBezTo>
                  <a:pt x="4066309" y="854363"/>
                  <a:pt x="4059165" y="863441"/>
                  <a:pt x="4052454" y="872836"/>
                </a:cubicBezTo>
                <a:cubicBezTo>
                  <a:pt x="4047615" y="879611"/>
                  <a:pt x="4044200" y="887458"/>
                  <a:pt x="4038600" y="893618"/>
                </a:cubicBezTo>
                <a:cubicBezTo>
                  <a:pt x="4021027" y="912949"/>
                  <a:pt x="3997673" y="927299"/>
                  <a:pt x="3983182" y="949036"/>
                </a:cubicBezTo>
                <a:cubicBezTo>
                  <a:pt x="3978564" y="955963"/>
                  <a:pt x="3974927" y="963658"/>
                  <a:pt x="3969327" y="969818"/>
                </a:cubicBezTo>
                <a:cubicBezTo>
                  <a:pt x="3951754" y="989148"/>
                  <a:pt x="3913909" y="1025236"/>
                  <a:pt x="3913909" y="1025236"/>
                </a:cubicBezTo>
                <a:cubicBezTo>
                  <a:pt x="3900424" y="1065693"/>
                  <a:pt x="3917533" y="1028540"/>
                  <a:pt x="3886200" y="1059873"/>
                </a:cubicBezTo>
                <a:cubicBezTo>
                  <a:pt x="3878036" y="1068037"/>
                  <a:pt x="3872129" y="1078187"/>
                  <a:pt x="3865418" y="1087582"/>
                </a:cubicBezTo>
                <a:cubicBezTo>
                  <a:pt x="3849758" y="1109506"/>
                  <a:pt x="3850181" y="1113441"/>
                  <a:pt x="3830782" y="1136073"/>
                </a:cubicBezTo>
                <a:cubicBezTo>
                  <a:pt x="3824406" y="1143511"/>
                  <a:pt x="3818151" y="1151421"/>
                  <a:pt x="3810000" y="1156855"/>
                </a:cubicBezTo>
                <a:cubicBezTo>
                  <a:pt x="3803924" y="1160905"/>
                  <a:pt x="3796145" y="1161473"/>
                  <a:pt x="3789218" y="1163782"/>
                </a:cubicBezTo>
                <a:cubicBezTo>
                  <a:pt x="3779982" y="1173018"/>
                  <a:pt x="3771427" y="1182990"/>
                  <a:pt x="3761509" y="1191491"/>
                </a:cubicBezTo>
                <a:cubicBezTo>
                  <a:pt x="3755188" y="1196909"/>
                  <a:pt x="3747460" y="1200448"/>
                  <a:pt x="3740727" y="1205345"/>
                </a:cubicBezTo>
                <a:cubicBezTo>
                  <a:pt x="3722053" y="1218926"/>
                  <a:pt x="3703782" y="1233054"/>
                  <a:pt x="3685309" y="1246909"/>
                </a:cubicBezTo>
                <a:cubicBezTo>
                  <a:pt x="3651758" y="1272072"/>
                  <a:pt x="3668553" y="1264040"/>
                  <a:pt x="3636818" y="1274618"/>
                </a:cubicBezTo>
                <a:cubicBezTo>
                  <a:pt x="3596219" y="1315217"/>
                  <a:pt x="3639125" y="1277768"/>
                  <a:pt x="3581400" y="1309255"/>
                </a:cubicBezTo>
                <a:cubicBezTo>
                  <a:pt x="3551225" y="1325714"/>
                  <a:pt x="3538600" y="1339214"/>
                  <a:pt x="3512127" y="1357745"/>
                </a:cubicBezTo>
                <a:cubicBezTo>
                  <a:pt x="3402919" y="1434190"/>
                  <a:pt x="3513358" y="1360595"/>
                  <a:pt x="3449782" y="1392382"/>
                </a:cubicBezTo>
                <a:cubicBezTo>
                  <a:pt x="3442335" y="1396105"/>
                  <a:pt x="3436447" y="1402513"/>
                  <a:pt x="3429000" y="1406236"/>
                </a:cubicBezTo>
                <a:cubicBezTo>
                  <a:pt x="3412244" y="1414614"/>
                  <a:pt x="3398277" y="1413428"/>
                  <a:pt x="3380509" y="1420091"/>
                </a:cubicBezTo>
                <a:cubicBezTo>
                  <a:pt x="3370840" y="1423717"/>
                  <a:pt x="3362388" y="1430110"/>
                  <a:pt x="3352800" y="1433945"/>
                </a:cubicBezTo>
                <a:cubicBezTo>
                  <a:pt x="3339240" y="1439369"/>
                  <a:pt x="3311236" y="1447800"/>
                  <a:pt x="3311236" y="1447800"/>
                </a:cubicBezTo>
                <a:cubicBezTo>
                  <a:pt x="3302000" y="1454727"/>
                  <a:pt x="3293620" y="1462975"/>
                  <a:pt x="3283527" y="1468582"/>
                </a:cubicBezTo>
                <a:cubicBezTo>
                  <a:pt x="3257897" y="1482821"/>
                  <a:pt x="3242204" y="1483773"/>
                  <a:pt x="3214254" y="1489364"/>
                </a:cubicBezTo>
                <a:cubicBezTo>
                  <a:pt x="3158706" y="1531024"/>
                  <a:pt x="3214422" y="1494838"/>
                  <a:pt x="3158836" y="1517073"/>
                </a:cubicBezTo>
                <a:cubicBezTo>
                  <a:pt x="3144454" y="1522826"/>
                  <a:pt x="3131428" y="1531564"/>
                  <a:pt x="3117273" y="1537855"/>
                </a:cubicBezTo>
                <a:cubicBezTo>
                  <a:pt x="3099300" y="1545843"/>
                  <a:pt x="3049144" y="1555945"/>
                  <a:pt x="3041073" y="1558636"/>
                </a:cubicBezTo>
                <a:lnTo>
                  <a:pt x="2999509" y="1572491"/>
                </a:lnTo>
                <a:cubicBezTo>
                  <a:pt x="2992582" y="1574800"/>
                  <a:pt x="2984988" y="1575661"/>
                  <a:pt x="2978727" y="1579418"/>
                </a:cubicBezTo>
                <a:cubicBezTo>
                  <a:pt x="2967182" y="1586345"/>
                  <a:pt x="2956134" y="1594179"/>
                  <a:pt x="2944091" y="1600200"/>
                </a:cubicBezTo>
                <a:cubicBezTo>
                  <a:pt x="2927281" y="1608605"/>
                  <a:pt x="2906055" y="1609315"/>
                  <a:pt x="2888673" y="1614055"/>
                </a:cubicBezTo>
                <a:cubicBezTo>
                  <a:pt x="2874584" y="1617898"/>
                  <a:pt x="2861198" y="1624067"/>
                  <a:pt x="2847109" y="1627909"/>
                </a:cubicBezTo>
                <a:cubicBezTo>
                  <a:pt x="2835750" y="1631007"/>
                  <a:pt x="2823832" y="1631738"/>
                  <a:pt x="2812473" y="1634836"/>
                </a:cubicBezTo>
                <a:cubicBezTo>
                  <a:pt x="2798383" y="1638679"/>
                  <a:pt x="2785314" y="1646290"/>
                  <a:pt x="2770909" y="1648691"/>
                </a:cubicBezTo>
                <a:cubicBezTo>
                  <a:pt x="2743482" y="1653262"/>
                  <a:pt x="2715449" y="1652851"/>
                  <a:pt x="2687782" y="1655618"/>
                </a:cubicBezTo>
                <a:cubicBezTo>
                  <a:pt x="2669258" y="1657470"/>
                  <a:pt x="2650836" y="1660236"/>
                  <a:pt x="2632363" y="1662545"/>
                </a:cubicBezTo>
                <a:cubicBezTo>
                  <a:pt x="2533015" y="1690932"/>
                  <a:pt x="2623176" y="1669083"/>
                  <a:pt x="2452254" y="1683327"/>
                </a:cubicBezTo>
                <a:cubicBezTo>
                  <a:pt x="2440521" y="1684305"/>
                  <a:pt x="2429202" y="1688149"/>
                  <a:pt x="2417618" y="1690255"/>
                </a:cubicBezTo>
                <a:cubicBezTo>
                  <a:pt x="2403799" y="1692768"/>
                  <a:pt x="2390004" y="1695541"/>
                  <a:pt x="2376054" y="1697182"/>
                </a:cubicBezTo>
                <a:cubicBezTo>
                  <a:pt x="2350724" y="1700162"/>
                  <a:pt x="2325312" y="1702566"/>
                  <a:pt x="2299854" y="1704109"/>
                </a:cubicBezTo>
                <a:cubicBezTo>
                  <a:pt x="1948057" y="1725429"/>
                  <a:pt x="2298402" y="1699423"/>
                  <a:pt x="2057400" y="1717964"/>
                </a:cubicBezTo>
                <a:cubicBezTo>
                  <a:pt x="2050473" y="1720273"/>
                  <a:pt x="2043802" y="1723585"/>
                  <a:pt x="2036618" y="1724891"/>
                </a:cubicBezTo>
                <a:cubicBezTo>
                  <a:pt x="1992918" y="1732836"/>
                  <a:pt x="1905000" y="1745673"/>
                  <a:pt x="1905000" y="1745673"/>
                </a:cubicBezTo>
                <a:cubicBezTo>
                  <a:pt x="1866867" y="1745506"/>
                  <a:pt x="762668" y="1828928"/>
                  <a:pt x="242454" y="1724891"/>
                </a:cubicBezTo>
                <a:cubicBezTo>
                  <a:pt x="204058" y="1699292"/>
                  <a:pt x="234427" y="1725682"/>
                  <a:pt x="214745" y="1690255"/>
                </a:cubicBezTo>
                <a:cubicBezTo>
                  <a:pt x="206658" y="1675699"/>
                  <a:pt x="194483" y="1663584"/>
                  <a:pt x="187036" y="1648691"/>
                </a:cubicBezTo>
                <a:cubicBezTo>
                  <a:pt x="167207" y="1609033"/>
                  <a:pt x="155668" y="1592486"/>
                  <a:pt x="145473" y="1551709"/>
                </a:cubicBezTo>
                <a:cubicBezTo>
                  <a:pt x="140855" y="1533236"/>
                  <a:pt x="137639" y="1514355"/>
                  <a:pt x="131618" y="1496291"/>
                </a:cubicBezTo>
                <a:cubicBezTo>
                  <a:pt x="129309" y="1489364"/>
                  <a:pt x="126275" y="1482637"/>
                  <a:pt x="124691" y="1475509"/>
                </a:cubicBezTo>
                <a:cubicBezTo>
                  <a:pt x="108436" y="1402363"/>
                  <a:pt x="126429" y="1459944"/>
                  <a:pt x="110836" y="1413164"/>
                </a:cubicBezTo>
                <a:cubicBezTo>
                  <a:pt x="105215" y="1368197"/>
                  <a:pt x="107152" y="1365629"/>
                  <a:pt x="96982" y="1330036"/>
                </a:cubicBezTo>
                <a:cubicBezTo>
                  <a:pt x="94976" y="1323015"/>
                  <a:pt x="92930" y="1315966"/>
                  <a:pt x="90054" y="1309255"/>
                </a:cubicBezTo>
                <a:cubicBezTo>
                  <a:pt x="85986" y="1299763"/>
                  <a:pt x="80818" y="1290782"/>
                  <a:pt x="76200" y="1281545"/>
                </a:cubicBezTo>
                <a:cubicBezTo>
                  <a:pt x="71244" y="1256763"/>
                  <a:pt x="73256" y="1243964"/>
                  <a:pt x="55418" y="1226127"/>
                </a:cubicBezTo>
                <a:cubicBezTo>
                  <a:pt x="49531" y="1220240"/>
                  <a:pt x="41563" y="1216891"/>
                  <a:pt x="34636" y="1212273"/>
                </a:cubicBezTo>
                <a:cubicBezTo>
                  <a:pt x="23545" y="1195636"/>
                  <a:pt x="17439" y="1190424"/>
                  <a:pt x="13854" y="1170709"/>
                </a:cubicBezTo>
                <a:cubicBezTo>
                  <a:pt x="3361" y="1113000"/>
                  <a:pt x="25950" y="1115291"/>
                  <a:pt x="0" y="111529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внутренняя память 44">
            <a:extLst>
              <a:ext uri="{FF2B5EF4-FFF2-40B4-BE49-F238E27FC236}">
                <a16:creationId xmlns:a16="http://schemas.microsoft.com/office/drawing/2014/main" id="{3F4B41AA-56CD-4738-A38E-4EB4333E7462}"/>
              </a:ext>
            </a:extLst>
          </p:cNvPr>
          <p:cNvSpPr/>
          <p:nvPr/>
        </p:nvSpPr>
        <p:spPr>
          <a:xfrm>
            <a:off x="146239" y="4135582"/>
            <a:ext cx="1537088" cy="537181"/>
          </a:xfrm>
          <a:prstGeom prst="flowChartInternalStorag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5F6A72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5C4969-F9E1-4C94-B0E3-663352C91E1A}"/>
              </a:ext>
            </a:extLst>
          </p:cNvPr>
          <p:cNvSpPr/>
          <p:nvPr/>
        </p:nvSpPr>
        <p:spPr>
          <a:xfrm>
            <a:off x="1917578" y="627628"/>
            <a:ext cx="5644494" cy="44319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defTabSz="914400">
              <a:lnSpc>
                <a:spcPct val="95000"/>
              </a:lnSpc>
              <a:spcBef>
                <a:spcPct val="0"/>
              </a:spcBef>
            </a:pPr>
            <a:endParaRPr lang="ru-RU" sz="2400" b="1" dirty="0">
              <a:solidFill>
                <a:srgbClr val="9E1B32"/>
              </a:solidFill>
              <a:latin typeface="HelveticaNeueCyr" panose="02000503040000020004" pitchFamily="2" charset="-52"/>
              <a:ea typeface="+mj-ea"/>
              <a:cs typeface="Arial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7FB5935-096E-4300-ACCB-2E9F67B10588}"/>
              </a:ext>
            </a:extLst>
          </p:cNvPr>
          <p:cNvSpPr/>
          <p:nvPr/>
        </p:nvSpPr>
        <p:spPr>
          <a:xfrm>
            <a:off x="448369" y="1895326"/>
            <a:ext cx="38553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HelveticaNeueCyr" panose="02000503040000020004" pitchFamily="2" charset="-52"/>
              </a:rPr>
              <a:t> </a:t>
            </a:r>
            <a:endParaRPr lang="ru-RU" dirty="0">
              <a:latin typeface="HelveticaNeueCyr" panose="02000503040000020004" pitchFamily="2" charset="-52"/>
            </a:endParaRPr>
          </a:p>
        </p:txBody>
      </p:sp>
      <p:sp>
        <p:nvSpPr>
          <p:cNvPr id="15" name="Объект 5">
            <a:extLst>
              <a:ext uri="{FF2B5EF4-FFF2-40B4-BE49-F238E27FC236}">
                <a16:creationId xmlns:a16="http://schemas.microsoft.com/office/drawing/2014/main" id="{07F68100-12EE-4457-AA8E-D656E0451B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528135" y="2235900"/>
            <a:ext cx="3588156" cy="1854687"/>
          </a:xfrm>
        </p:spPr>
        <p:txBody>
          <a:bodyPr vert="horz" lIns="0" tIns="0" rIns="0" bIns="0" rtlCol="0">
            <a:noAutofit/>
          </a:bodyPr>
          <a:lstStyle/>
          <a:p>
            <a:pPr marL="0" lvl="0" indent="0">
              <a:buNone/>
            </a:pPr>
            <a:endParaRPr lang="ru-RU" sz="2000" dirty="0">
              <a:latin typeface="HelveticaNeueCyr" panose="02000503040000020004" pitchFamily="2" charset="-52"/>
            </a:endParaRPr>
          </a:p>
          <a:p>
            <a:pPr marL="0" lvl="0" indent="0">
              <a:buNone/>
            </a:pPr>
            <a:endParaRPr lang="ru-RU" sz="2000" dirty="0">
              <a:latin typeface="HelveticaNeueCyr" panose="02000503040000020004" pitchFamily="2" charset="-52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F0422612-56DB-42FF-8F35-928BAAAFC7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460176"/>
              </p:ext>
            </p:extLst>
          </p:nvPr>
        </p:nvGraphicFramePr>
        <p:xfrm>
          <a:off x="616686" y="470737"/>
          <a:ext cx="7832653" cy="390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392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360FFCD6-91E1-43FE-B471-A1484FC579D0}"/>
              </a:ext>
            </a:extLst>
          </p:cNvPr>
          <p:cNvSpPr/>
          <p:nvPr/>
        </p:nvSpPr>
        <p:spPr>
          <a:xfrm>
            <a:off x="3068782" y="2895600"/>
            <a:ext cx="5001491" cy="1777163"/>
          </a:xfrm>
          <a:custGeom>
            <a:avLst/>
            <a:gdLst>
              <a:gd name="connsiteX0" fmla="*/ 5001491 w 5001491"/>
              <a:gd name="connsiteY0" fmla="*/ 0 h 1777163"/>
              <a:gd name="connsiteX1" fmla="*/ 4959927 w 5001491"/>
              <a:gd name="connsiteY1" fmla="*/ 20782 h 1777163"/>
              <a:gd name="connsiteX2" fmla="*/ 4939145 w 5001491"/>
              <a:gd name="connsiteY2" fmla="*/ 41564 h 1777163"/>
              <a:gd name="connsiteX3" fmla="*/ 4904509 w 5001491"/>
              <a:gd name="connsiteY3" fmla="*/ 55418 h 1777163"/>
              <a:gd name="connsiteX4" fmla="*/ 4869873 w 5001491"/>
              <a:gd name="connsiteY4" fmla="*/ 76200 h 1777163"/>
              <a:gd name="connsiteX5" fmla="*/ 4849091 w 5001491"/>
              <a:gd name="connsiteY5" fmla="*/ 90055 h 1777163"/>
              <a:gd name="connsiteX6" fmla="*/ 4828309 w 5001491"/>
              <a:gd name="connsiteY6" fmla="*/ 96982 h 1777163"/>
              <a:gd name="connsiteX7" fmla="*/ 4800600 w 5001491"/>
              <a:gd name="connsiteY7" fmla="*/ 117764 h 1777163"/>
              <a:gd name="connsiteX8" fmla="*/ 4772891 w 5001491"/>
              <a:gd name="connsiteY8" fmla="*/ 131618 h 1777163"/>
              <a:gd name="connsiteX9" fmla="*/ 4752109 w 5001491"/>
              <a:gd name="connsiteY9" fmla="*/ 152400 h 1777163"/>
              <a:gd name="connsiteX10" fmla="*/ 4703618 w 5001491"/>
              <a:gd name="connsiteY10" fmla="*/ 173182 h 1777163"/>
              <a:gd name="connsiteX11" fmla="*/ 4662054 w 5001491"/>
              <a:gd name="connsiteY11" fmla="*/ 207818 h 1777163"/>
              <a:gd name="connsiteX12" fmla="*/ 4613563 w 5001491"/>
              <a:gd name="connsiteY12" fmla="*/ 256309 h 1777163"/>
              <a:gd name="connsiteX13" fmla="*/ 4565073 w 5001491"/>
              <a:gd name="connsiteY13" fmla="*/ 290945 h 1777163"/>
              <a:gd name="connsiteX14" fmla="*/ 4537363 w 5001491"/>
              <a:gd name="connsiteY14" fmla="*/ 311727 h 1777163"/>
              <a:gd name="connsiteX15" fmla="*/ 4481945 w 5001491"/>
              <a:gd name="connsiteY15" fmla="*/ 367145 h 1777163"/>
              <a:gd name="connsiteX16" fmla="*/ 4454236 w 5001491"/>
              <a:gd name="connsiteY16" fmla="*/ 387927 h 1777163"/>
              <a:gd name="connsiteX17" fmla="*/ 4405745 w 5001491"/>
              <a:gd name="connsiteY17" fmla="*/ 450273 h 1777163"/>
              <a:gd name="connsiteX18" fmla="*/ 4378036 w 5001491"/>
              <a:gd name="connsiteY18" fmla="*/ 484909 h 1777163"/>
              <a:gd name="connsiteX19" fmla="*/ 4343400 w 5001491"/>
              <a:gd name="connsiteY19" fmla="*/ 512618 h 1777163"/>
              <a:gd name="connsiteX20" fmla="*/ 4315691 w 5001491"/>
              <a:gd name="connsiteY20" fmla="*/ 547255 h 1777163"/>
              <a:gd name="connsiteX21" fmla="*/ 4308763 w 5001491"/>
              <a:gd name="connsiteY21" fmla="*/ 568036 h 1777163"/>
              <a:gd name="connsiteX22" fmla="*/ 4294909 w 5001491"/>
              <a:gd name="connsiteY22" fmla="*/ 588818 h 1777163"/>
              <a:gd name="connsiteX23" fmla="*/ 4197927 w 5001491"/>
              <a:gd name="connsiteY23" fmla="*/ 692727 h 1777163"/>
              <a:gd name="connsiteX24" fmla="*/ 4156363 w 5001491"/>
              <a:gd name="connsiteY24" fmla="*/ 755073 h 1777163"/>
              <a:gd name="connsiteX25" fmla="*/ 4142509 w 5001491"/>
              <a:gd name="connsiteY25" fmla="*/ 775855 h 1777163"/>
              <a:gd name="connsiteX26" fmla="*/ 4121727 w 5001491"/>
              <a:gd name="connsiteY26" fmla="*/ 796636 h 1777163"/>
              <a:gd name="connsiteX27" fmla="*/ 4073236 w 5001491"/>
              <a:gd name="connsiteY27" fmla="*/ 845127 h 1777163"/>
              <a:gd name="connsiteX28" fmla="*/ 4052454 w 5001491"/>
              <a:gd name="connsiteY28" fmla="*/ 872836 h 1777163"/>
              <a:gd name="connsiteX29" fmla="*/ 4038600 w 5001491"/>
              <a:gd name="connsiteY29" fmla="*/ 893618 h 1777163"/>
              <a:gd name="connsiteX30" fmla="*/ 3983182 w 5001491"/>
              <a:gd name="connsiteY30" fmla="*/ 949036 h 1777163"/>
              <a:gd name="connsiteX31" fmla="*/ 3969327 w 5001491"/>
              <a:gd name="connsiteY31" fmla="*/ 969818 h 1777163"/>
              <a:gd name="connsiteX32" fmla="*/ 3913909 w 5001491"/>
              <a:gd name="connsiteY32" fmla="*/ 1025236 h 1777163"/>
              <a:gd name="connsiteX33" fmla="*/ 3886200 w 5001491"/>
              <a:gd name="connsiteY33" fmla="*/ 1059873 h 1777163"/>
              <a:gd name="connsiteX34" fmla="*/ 3865418 w 5001491"/>
              <a:gd name="connsiteY34" fmla="*/ 1087582 h 1777163"/>
              <a:gd name="connsiteX35" fmla="*/ 3830782 w 5001491"/>
              <a:gd name="connsiteY35" fmla="*/ 1136073 h 1777163"/>
              <a:gd name="connsiteX36" fmla="*/ 3810000 w 5001491"/>
              <a:gd name="connsiteY36" fmla="*/ 1156855 h 1777163"/>
              <a:gd name="connsiteX37" fmla="*/ 3789218 w 5001491"/>
              <a:gd name="connsiteY37" fmla="*/ 1163782 h 1777163"/>
              <a:gd name="connsiteX38" fmla="*/ 3761509 w 5001491"/>
              <a:gd name="connsiteY38" fmla="*/ 1191491 h 1777163"/>
              <a:gd name="connsiteX39" fmla="*/ 3740727 w 5001491"/>
              <a:gd name="connsiteY39" fmla="*/ 1205345 h 1777163"/>
              <a:gd name="connsiteX40" fmla="*/ 3685309 w 5001491"/>
              <a:gd name="connsiteY40" fmla="*/ 1246909 h 1777163"/>
              <a:gd name="connsiteX41" fmla="*/ 3636818 w 5001491"/>
              <a:gd name="connsiteY41" fmla="*/ 1274618 h 1777163"/>
              <a:gd name="connsiteX42" fmla="*/ 3581400 w 5001491"/>
              <a:gd name="connsiteY42" fmla="*/ 1309255 h 1777163"/>
              <a:gd name="connsiteX43" fmla="*/ 3512127 w 5001491"/>
              <a:gd name="connsiteY43" fmla="*/ 1357745 h 1777163"/>
              <a:gd name="connsiteX44" fmla="*/ 3449782 w 5001491"/>
              <a:gd name="connsiteY44" fmla="*/ 1392382 h 1777163"/>
              <a:gd name="connsiteX45" fmla="*/ 3429000 w 5001491"/>
              <a:gd name="connsiteY45" fmla="*/ 1406236 h 1777163"/>
              <a:gd name="connsiteX46" fmla="*/ 3380509 w 5001491"/>
              <a:gd name="connsiteY46" fmla="*/ 1420091 h 1777163"/>
              <a:gd name="connsiteX47" fmla="*/ 3352800 w 5001491"/>
              <a:gd name="connsiteY47" fmla="*/ 1433945 h 1777163"/>
              <a:gd name="connsiteX48" fmla="*/ 3311236 w 5001491"/>
              <a:gd name="connsiteY48" fmla="*/ 1447800 h 1777163"/>
              <a:gd name="connsiteX49" fmla="*/ 3283527 w 5001491"/>
              <a:gd name="connsiteY49" fmla="*/ 1468582 h 1777163"/>
              <a:gd name="connsiteX50" fmla="*/ 3214254 w 5001491"/>
              <a:gd name="connsiteY50" fmla="*/ 1489364 h 1777163"/>
              <a:gd name="connsiteX51" fmla="*/ 3158836 w 5001491"/>
              <a:gd name="connsiteY51" fmla="*/ 1517073 h 1777163"/>
              <a:gd name="connsiteX52" fmla="*/ 3117273 w 5001491"/>
              <a:gd name="connsiteY52" fmla="*/ 1537855 h 1777163"/>
              <a:gd name="connsiteX53" fmla="*/ 3041073 w 5001491"/>
              <a:gd name="connsiteY53" fmla="*/ 1558636 h 1777163"/>
              <a:gd name="connsiteX54" fmla="*/ 2999509 w 5001491"/>
              <a:gd name="connsiteY54" fmla="*/ 1572491 h 1777163"/>
              <a:gd name="connsiteX55" fmla="*/ 2978727 w 5001491"/>
              <a:gd name="connsiteY55" fmla="*/ 1579418 h 1777163"/>
              <a:gd name="connsiteX56" fmla="*/ 2944091 w 5001491"/>
              <a:gd name="connsiteY56" fmla="*/ 1600200 h 1777163"/>
              <a:gd name="connsiteX57" fmla="*/ 2888673 w 5001491"/>
              <a:gd name="connsiteY57" fmla="*/ 1614055 h 1777163"/>
              <a:gd name="connsiteX58" fmla="*/ 2847109 w 5001491"/>
              <a:gd name="connsiteY58" fmla="*/ 1627909 h 1777163"/>
              <a:gd name="connsiteX59" fmla="*/ 2812473 w 5001491"/>
              <a:gd name="connsiteY59" fmla="*/ 1634836 h 1777163"/>
              <a:gd name="connsiteX60" fmla="*/ 2770909 w 5001491"/>
              <a:gd name="connsiteY60" fmla="*/ 1648691 h 1777163"/>
              <a:gd name="connsiteX61" fmla="*/ 2687782 w 5001491"/>
              <a:gd name="connsiteY61" fmla="*/ 1655618 h 1777163"/>
              <a:gd name="connsiteX62" fmla="*/ 2632363 w 5001491"/>
              <a:gd name="connsiteY62" fmla="*/ 1662545 h 1777163"/>
              <a:gd name="connsiteX63" fmla="*/ 2452254 w 5001491"/>
              <a:gd name="connsiteY63" fmla="*/ 1683327 h 1777163"/>
              <a:gd name="connsiteX64" fmla="*/ 2417618 w 5001491"/>
              <a:gd name="connsiteY64" fmla="*/ 1690255 h 1777163"/>
              <a:gd name="connsiteX65" fmla="*/ 2376054 w 5001491"/>
              <a:gd name="connsiteY65" fmla="*/ 1697182 h 1777163"/>
              <a:gd name="connsiteX66" fmla="*/ 2299854 w 5001491"/>
              <a:gd name="connsiteY66" fmla="*/ 1704109 h 1777163"/>
              <a:gd name="connsiteX67" fmla="*/ 2057400 w 5001491"/>
              <a:gd name="connsiteY67" fmla="*/ 1717964 h 1777163"/>
              <a:gd name="connsiteX68" fmla="*/ 2036618 w 5001491"/>
              <a:gd name="connsiteY68" fmla="*/ 1724891 h 1777163"/>
              <a:gd name="connsiteX69" fmla="*/ 1905000 w 5001491"/>
              <a:gd name="connsiteY69" fmla="*/ 1745673 h 1777163"/>
              <a:gd name="connsiteX70" fmla="*/ 242454 w 5001491"/>
              <a:gd name="connsiteY70" fmla="*/ 1724891 h 1777163"/>
              <a:gd name="connsiteX71" fmla="*/ 214745 w 5001491"/>
              <a:gd name="connsiteY71" fmla="*/ 1690255 h 1777163"/>
              <a:gd name="connsiteX72" fmla="*/ 187036 w 5001491"/>
              <a:gd name="connsiteY72" fmla="*/ 1648691 h 1777163"/>
              <a:gd name="connsiteX73" fmla="*/ 145473 w 5001491"/>
              <a:gd name="connsiteY73" fmla="*/ 1551709 h 1777163"/>
              <a:gd name="connsiteX74" fmla="*/ 131618 w 5001491"/>
              <a:gd name="connsiteY74" fmla="*/ 1496291 h 1777163"/>
              <a:gd name="connsiteX75" fmla="*/ 124691 w 5001491"/>
              <a:gd name="connsiteY75" fmla="*/ 1475509 h 1777163"/>
              <a:gd name="connsiteX76" fmla="*/ 110836 w 5001491"/>
              <a:gd name="connsiteY76" fmla="*/ 1413164 h 1777163"/>
              <a:gd name="connsiteX77" fmla="*/ 96982 w 5001491"/>
              <a:gd name="connsiteY77" fmla="*/ 1330036 h 1777163"/>
              <a:gd name="connsiteX78" fmla="*/ 90054 w 5001491"/>
              <a:gd name="connsiteY78" fmla="*/ 1309255 h 1777163"/>
              <a:gd name="connsiteX79" fmla="*/ 76200 w 5001491"/>
              <a:gd name="connsiteY79" fmla="*/ 1281545 h 1777163"/>
              <a:gd name="connsiteX80" fmla="*/ 55418 w 5001491"/>
              <a:gd name="connsiteY80" fmla="*/ 1226127 h 1777163"/>
              <a:gd name="connsiteX81" fmla="*/ 34636 w 5001491"/>
              <a:gd name="connsiteY81" fmla="*/ 1212273 h 1777163"/>
              <a:gd name="connsiteX82" fmla="*/ 13854 w 5001491"/>
              <a:gd name="connsiteY82" fmla="*/ 1170709 h 1777163"/>
              <a:gd name="connsiteX83" fmla="*/ 0 w 5001491"/>
              <a:gd name="connsiteY83" fmla="*/ 1115291 h 177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001491" h="1777163">
                <a:moveTo>
                  <a:pt x="5001491" y="0"/>
                </a:moveTo>
                <a:cubicBezTo>
                  <a:pt x="4987636" y="6927"/>
                  <a:pt x="4972815" y="12190"/>
                  <a:pt x="4959927" y="20782"/>
                </a:cubicBezTo>
                <a:cubicBezTo>
                  <a:pt x="4951776" y="26216"/>
                  <a:pt x="4947453" y="36372"/>
                  <a:pt x="4939145" y="41564"/>
                </a:cubicBezTo>
                <a:cubicBezTo>
                  <a:pt x="4928600" y="48154"/>
                  <a:pt x="4915631" y="49857"/>
                  <a:pt x="4904509" y="55418"/>
                </a:cubicBezTo>
                <a:cubicBezTo>
                  <a:pt x="4892466" y="61439"/>
                  <a:pt x="4881290" y="69064"/>
                  <a:pt x="4869873" y="76200"/>
                </a:cubicBezTo>
                <a:cubicBezTo>
                  <a:pt x="4862813" y="80613"/>
                  <a:pt x="4856538" y="86332"/>
                  <a:pt x="4849091" y="90055"/>
                </a:cubicBezTo>
                <a:cubicBezTo>
                  <a:pt x="4842560" y="93321"/>
                  <a:pt x="4835236" y="94673"/>
                  <a:pt x="4828309" y="96982"/>
                </a:cubicBezTo>
                <a:cubicBezTo>
                  <a:pt x="4819073" y="103909"/>
                  <a:pt x="4810391" y="111645"/>
                  <a:pt x="4800600" y="117764"/>
                </a:cubicBezTo>
                <a:cubicBezTo>
                  <a:pt x="4791843" y="123237"/>
                  <a:pt x="4781294" y="125616"/>
                  <a:pt x="4772891" y="131618"/>
                </a:cubicBezTo>
                <a:cubicBezTo>
                  <a:pt x="4764919" y="137312"/>
                  <a:pt x="4760081" y="146706"/>
                  <a:pt x="4752109" y="152400"/>
                </a:cubicBezTo>
                <a:cubicBezTo>
                  <a:pt x="4737127" y="163102"/>
                  <a:pt x="4720579" y="167529"/>
                  <a:pt x="4703618" y="173182"/>
                </a:cubicBezTo>
                <a:cubicBezTo>
                  <a:pt x="4670806" y="222398"/>
                  <a:pt x="4713617" y="165630"/>
                  <a:pt x="4662054" y="207818"/>
                </a:cubicBezTo>
                <a:cubicBezTo>
                  <a:pt x="4644362" y="222293"/>
                  <a:pt x="4634008" y="246086"/>
                  <a:pt x="4613563" y="256309"/>
                </a:cubicBezTo>
                <a:cubicBezTo>
                  <a:pt x="4565248" y="280467"/>
                  <a:pt x="4604391" y="257244"/>
                  <a:pt x="4565073" y="290945"/>
                </a:cubicBezTo>
                <a:cubicBezTo>
                  <a:pt x="4556307" y="298459"/>
                  <a:pt x="4545874" y="303925"/>
                  <a:pt x="4537363" y="311727"/>
                </a:cubicBezTo>
                <a:cubicBezTo>
                  <a:pt x="4518105" y="329380"/>
                  <a:pt x="4502844" y="351470"/>
                  <a:pt x="4481945" y="367145"/>
                </a:cubicBezTo>
                <a:cubicBezTo>
                  <a:pt x="4472709" y="374072"/>
                  <a:pt x="4462038" y="379416"/>
                  <a:pt x="4454236" y="387927"/>
                </a:cubicBezTo>
                <a:cubicBezTo>
                  <a:pt x="4436446" y="407335"/>
                  <a:pt x="4422011" y="429571"/>
                  <a:pt x="4405745" y="450273"/>
                </a:cubicBezTo>
                <a:cubicBezTo>
                  <a:pt x="4396610" y="461899"/>
                  <a:pt x="4389581" y="475673"/>
                  <a:pt x="4378036" y="484909"/>
                </a:cubicBezTo>
                <a:lnTo>
                  <a:pt x="4343400" y="512618"/>
                </a:lnTo>
                <a:cubicBezTo>
                  <a:pt x="4325990" y="564849"/>
                  <a:pt x="4351499" y="502497"/>
                  <a:pt x="4315691" y="547255"/>
                </a:cubicBezTo>
                <a:cubicBezTo>
                  <a:pt x="4311129" y="552957"/>
                  <a:pt x="4312029" y="561505"/>
                  <a:pt x="4308763" y="568036"/>
                </a:cubicBezTo>
                <a:cubicBezTo>
                  <a:pt x="4305040" y="575483"/>
                  <a:pt x="4300110" y="582317"/>
                  <a:pt x="4294909" y="588818"/>
                </a:cubicBezTo>
                <a:cubicBezTo>
                  <a:pt x="4225913" y="675063"/>
                  <a:pt x="4252037" y="652144"/>
                  <a:pt x="4197927" y="692727"/>
                </a:cubicBezTo>
                <a:cubicBezTo>
                  <a:pt x="4174478" y="739627"/>
                  <a:pt x="4194795" y="703830"/>
                  <a:pt x="4156363" y="755073"/>
                </a:cubicBezTo>
                <a:cubicBezTo>
                  <a:pt x="4151368" y="761733"/>
                  <a:pt x="4147839" y="769459"/>
                  <a:pt x="4142509" y="775855"/>
                </a:cubicBezTo>
                <a:cubicBezTo>
                  <a:pt x="4136237" y="783381"/>
                  <a:pt x="4128178" y="789263"/>
                  <a:pt x="4121727" y="796636"/>
                </a:cubicBezTo>
                <a:cubicBezTo>
                  <a:pt x="4081411" y="842712"/>
                  <a:pt x="4110491" y="820292"/>
                  <a:pt x="4073236" y="845127"/>
                </a:cubicBezTo>
                <a:cubicBezTo>
                  <a:pt x="4066309" y="854363"/>
                  <a:pt x="4059165" y="863441"/>
                  <a:pt x="4052454" y="872836"/>
                </a:cubicBezTo>
                <a:cubicBezTo>
                  <a:pt x="4047615" y="879611"/>
                  <a:pt x="4044200" y="887458"/>
                  <a:pt x="4038600" y="893618"/>
                </a:cubicBezTo>
                <a:cubicBezTo>
                  <a:pt x="4021027" y="912949"/>
                  <a:pt x="3997673" y="927299"/>
                  <a:pt x="3983182" y="949036"/>
                </a:cubicBezTo>
                <a:cubicBezTo>
                  <a:pt x="3978564" y="955963"/>
                  <a:pt x="3974927" y="963658"/>
                  <a:pt x="3969327" y="969818"/>
                </a:cubicBezTo>
                <a:cubicBezTo>
                  <a:pt x="3951754" y="989148"/>
                  <a:pt x="3913909" y="1025236"/>
                  <a:pt x="3913909" y="1025236"/>
                </a:cubicBezTo>
                <a:cubicBezTo>
                  <a:pt x="3900424" y="1065693"/>
                  <a:pt x="3917533" y="1028540"/>
                  <a:pt x="3886200" y="1059873"/>
                </a:cubicBezTo>
                <a:cubicBezTo>
                  <a:pt x="3878036" y="1068037"/>
                  <a:pt x="3872129" y="1078187"/>
                  <a:pt x="3865418" y="1087582"/>
                </a:cubicBezTo>
                <a:cubicBezTo>
                  <a:pt x="3849758" y="1109506"/>
                  <a:pt x="3850181" y="1113441"/>
                  <a:pt x="3830782" y="1136073"/>
                </a:cubicBezTo>
                <a:cubicBezTo>
                  <a:pt x="3824406" y="1143511"/>
                  <a:pt x="3818151" y="1151421"/>
                  <a:pt x="3810000" y="1156855"/>
                </a:cubicBezTo>
                <a:cubicBezTo>
                  <a:pt x="3803924" y="1160905"/>
                  <a:pt x="3796145" y="1161473"/>
                  <a:pt x="3789218" y="1163782"/>
                </a:cubicBezTo>
                <a:cubicBezTo>
                  <a:pt x="3779982" y="1173018"/>
                  <a:pt x="3771427" y="1182990"/>
                  <a:pt x="3761509" y="1191491"/>
                </a:cubicBezTo>
                <a:cubicBezTo>
                  <a:pt x="3755188" y="1196909"/>
                  <a:pt x="3747460" y="1200448"/>
                  <a:pt x="3740727" y="1205345"/>
                </a:cubicBezTo>
                <a:cubicBezTo>
                  <a:pt x="3722053" y="1218926"/>
                  <a:pt x="3703782" y="1233054"/>
                  <a:pt x="3685309" y="1246909"/>
                </a:cubicBezTo>
                <a:cubicBezTo>
                  <a:pt x="3651758" y="1272072"/>
                  <a:pt x="3668553" y="1264040"/>
                  <a:pt x="3636818" y="1274618"/>
                </a:cubicBezTo>
                <a:cubicBezTo>
                  <a:pt x="3596219" y="1315217"/>
                  <a:pt x="3639125" y="1277768"/>
                  <a:pt x="3581400" y="1309255"/>
                </a:cubicBezTo>
                <a:cubicBezTo>
                  <a:pt x="3551225" y="1325714"/>
                  <a:pt x="3538600" y="1339214"/>
                  <a:pt x="3512127" y="1357745"/>
                </a:cubicBezTo>
                <a:cubicBezTo>
                  <a:pt x="3402919" y="1434190"/>
                  <a:pt x="3513358" y="1360595"/>
                  <a:pt x="3449782" y="1392382"/>
                </a:cubicBezTo>
                <a:cubicBezTo>
                  <a:pt x="3442335" y="1396105"/>
                  <a:pt x="3436447" y="1402513"/>
                  <a:pt x="3429000" y="1406236"/>
                </a:cubicBezTo>
                <a:cubicBezTo>
                  <a:pt x="3412244" y="1414614"/>
                  <a:pt x="3398277" y="1413428"/>
                  <a:pt x="3380509" y="1420091"/>
                </a:cubicBezTo>
                <a:cubicBezTo>
                  <a:pt x="3370840" y="1423717"/>
                  <a:pt x="3362388" y="1430110"/>
                  <a:pt x="3352800" y="1433945"/>
                </a:cubicBezTo>
                <a:cubicBezTo>
                  <a:pt x="3339240" y="1439369"/>
                  <a:pt x="3311236" y="1447800"/>
                  <a:pt x="3311236" y="1447800"/>
                </a:cubicBezTo>
                <a:cubicBezTo>
                  <a:pt x="3302000" y="1454727"/>
                  <a:pt x="3293620" y="1462975"/>
                  <a:pt x="3283527" y="1468582"/>
                </a:cubicBezTo>
                <a:cubicBezTo>
                  <a:pt x="3257897" y="1482821"/>
                  <a:pt x="3242204" y="1483773"/>
                  <a:pt x="3214254" y="1489364"/>
                </a:cubicBezTo>
                <a:cubicBezTo>
                  <a:pt x="3158706" y="1531024"/>
                  <a:pt x="3214422" y="1494838"/>
                  <a:pt x="3158836" y="1517073"/>
                </a:cubicBezTo>
                <a:cubicBezTo>
                  <a:pt x="3144454" y="1522826"/>
                  <a:pt x="3131428" y="1531564"/>
                  <a:pt x="3117273" y="1537855"/>
                </a:cubicBezTo>
                <a:cubicBezTo>
                  <a:pt x="3099300" y="1545843"/>
                  <a:pt x="3049144" y="1555945"/>
                  <a:pt x="3041073" y="1558636"/>
                </a:cubicBezTo>
                <a:lnTo>
                  <a:pt x="2999509" y="1572491"/>
                </a:lnTo>
                <a:cubicBezTo>
                  <a:pt x="2992582" y="1574800"/>
                  <a:pt x="2984988" y="1575661"/>
                  <a:pt x="2978727" y="1579418"/>
                </a:cubicBezTo>
                <a:cubicBezTo>
                  <a:pt x="2967182" y="1586345"/>
                  <a:pt x="2956134" y="1594179"/>
                  <a:pt x="2944091" y="1600200"/>
                </a:cubicBezTo>
                <a:cubicBezTo>
                  <a:pt x="2927281" y="1608605"/>
                  <a:pt x="2906055" y="1609315"/>
                  <a:pt x="2888673" y="1614055"/>
                </a:cubicBezTo>
                <a:cubicBezTo>
                  <a:pt x="2874584" y="1617898"/>
                  <a:pt x="2861198" y="1624067"/>
                  <a:pt x="2847109" y="1627909"/>
                </a:cubicBezTo>
                <a:cubicBezTo>
                  <a:pt x="2835750" y="1631007"/>
                  <a:pt x="2823832" y="1631738"/>
                  <a:pt x="2812473" y="1634836"/>
                </a:cubicBezTo>
                <a:cubicBezTo>
                  <a:pt x="2798383" y="1638679"/>
                  <a:pt x="2785314" y="1646290"/>
                  <a:pt x="2770909" y="1648691"/>
                </a:cubicBezTo>
                <a:cubicBezTo>
                  <a:pt x="2743482" y="1653262"/>
                  <a:pt x="2715449" y="1652851"/>
                  <a:pt x="2687782" y="1655618"/>
                </a:cubicBezTo>
                <a:cubicBezTo>
                  <a:pt x="2669258" y="1657470"/>
                  <a:pt x="2650836" y="1660236"/>
                  <a:pt x="2632363" y="1662545"/>
                </a:cubicBezTo>
                <a:cubicBezTo>
                  <a:pt x="2533015" y="1690932"/>
                  <a:pt x="2623176" y="1669083"/>
                  <a:pt x="2452254" y="1683327"/>
                </a:cubicBezTo>
                <a:cubicBezTo>
                  <a:pt x="2440521" y="1684305"/>
                  <a:pt x="2429202" y="1688149"/>
                  <a:pt x="2417618" y="1690255"/>
                </a:cubicBezTo>
                <a:cubicBezTo>
                  <a:pt x="2403799" y="1692768"/>
                  <a:pt x="2390004" y="1695541"/>
                  <a:pt x="2376054" y="1697182"/>
                </a:cubicBezTo>
                <a:cubicBezTo>
                  <a:pt x="2350724" y="1700162"/>
                  <a:pt x="2325312" y="1702566"/>
                  <a:pt x="2299854" y="1704109"/>
                </a:cubicBezTo>
                <a:cubicBezTo>
                  <a:pt x="1948057" y="1725429"/>
                  <a:pt x="2298402" y="1699423"/>
                  <a:pt x="2057400" y="1717964"/>
                </a:cubicBezTo>
                <a:cubicBezTo>
                  <a:pt x="2050473" y="1720273"/>
                  <a:pt x="2043802" y="1723585"/>
                  <a:pt x="2036618" y="1724891"/>
                </a:cubicBezTo>
                <a:cubicBezTo>
                  <a:pt x="1992918" y="1732836"/>
                  <a:pt x="1905000" y="1745673"/>
                  <a:pt x="1905000" y="1745673"/>
                </a:cubicBezTo>
                <a:cubicBezTo>
                  <a:pt x="1866867" y="1745506"/>
                  <a:pt x="762668" y="1828928"/>
                  <a:pt x="242454" y="1724891"/>
                </a:cubicBezTo>
                <a:cubicBezTo>
                  <a:pt x="204058" y="1699292"/>
                  <a:pt x="234427" y="1725682"/>
                  <a:pt x="214745" y="1690255"/>
                </a:cubicBezTo>
                <a:cubicBezTo>
                  <a:pt x="206658" y="1675699"/>
                  <a:pt x="194483" y="1663584"/>
                  <a:pt x="187036" y="1648691"/>
                </a:cubicBezTo>
                <a:cubicBezTo>
                  <a:pt x="167207" y="1609033"/>
                  <a:pt x="155668" y="1592486"/>
                  <a:pt x="145473" y="1551709"/>
                </a:cubicBezTo>
                <a:cubicBezTo>
                  <a:pt x="140855" y="1533236"/>
                  <a:pt x="137639" y="1514355"/>
                  <a:pt x="131618" y="1496291"/>
                </a:cubicBezTo>
                <a:cubicBezTo>
                  <a:pt x="129309" y="1489364"/>
                  <a:pt x="126275" y="1482637"/>
                  <a:pt x="124691" y="1475509"/>
                </a:cubicBezTo>
                <a:cubicBezTo>
                  <a:pt x="108436" y="1402363"/>
                  <a:pt x="126429" y="1459944"/>
                  <a:pt x="110836" y="1413164"/>
                </a:cubicBezTo>
                <a:cubicBezTo>
                  <a:pt x="105215" y="1368197"/>
                  <a:pt x="107152" y="1365629"/>
                  <a:pt x="96982" y="1330036"/>
                </a:cubicBezTo>
                <a:cubicBezTo>
                  <a:pt x="94976" y="1323015"/>
                  <a:pt x="92930" y="1315966"/>
                  <a:pt x="90054" y="1309255"/>
                </a:cubicBezTo>
                <a:cubicBezTo>
                  <a:pt x="85986" y="1299763"/>
                  <a:pt x="80818" y="1290782"/>
                  <a:pt x="76200" y="1281545"/>
                </a:cubicBezTo>
                <a:cubicBezTo>
                  <a:pt x="71244" y="1256763"/>
                  <a:pt x="73256" y="1243964"/>
                  <a:pt x="55418" y="1226127"/>
                </a:cubicBezTo>
                <a:cubicBezTo>
                  <a:pt x="49531" y="1220240"/>
                  <a:pt x="41563" y="1216891"/>
                  <a:pt x="34636" y="1212273"/>
                </a:cubicBezTo>
                <a:cubicBezTo>
                  <a:pt x="23545" y="1195636"/>
                  <a:pt x="17439" y="1190424"/>
                  <a:pt x="13854" y="1170709"/>
                </a:cubicBezTo>
                <a:cubicBezTo>
                  <a:pt x="3361" y="1113000"/>
                  <a:pt x="25950" y="1115291"/>
                  <a:pt x="0" y="111529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D66C56-5243-44DE-96A0-0B541697A2EF}"/>
              </a:ext>
            </a:extLst>
          </p:cNvPr>
          <p:cNvSpPr txBox="1"/>
          <p:nvPr/>
        </p:nvSpPr>
        <p:spPr>
          <a:xfrm>
            <a:off x="7023172" y="4009078"/>
            <a:ext cx="863942" cy="323165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ru-RU" sz="1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 ФЛ</a:t>
            </a:r>
          </a:p>
        </p:txBody>
      </p:sp>
      <p:sp>
        <p:nvSpPr>
          <p:cNvPr id="45" name="Блок-схема: внутренняя память 44">
            <a:extLst>
              <a:ext uri="{FF2B5EF4-FFF2-40B4-BE49-F238E27FC236}">
                <a16:creationId xmlns:a16="http://schemas.microsoft.com/office/drawing/2014/main" id="{3F4B41AA-56CD-4738-A38E-4EB4333E7462}"/>
              </a:ext>
            </a:extLst>
          </p:cNvPr>
          <p:cNvSpPr/>
          <p:nvPr/>
        </p:nvSpPr>
        <p:spPr>
          <a:xfrm>
            <a:off x="146239" y="4135582"/>
            <a:ext cx="1537088" cy="537181"/>
          </a:xfrm>
          <a:prstGeom prst="flowChartInternalStorag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5F6A72"/>
              </a:solidFill>
            </a:endParaRPr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D2D48155-BA72-4581-A9BC-54A7EBB1B4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246921"/>
              </p:ext>
            </p:extLst>
          </p:nvPr>
        </p:nvGraphicFramePr>
        <p:xfrm>
          <a:off x="900223" y="630865"/>
          <a:ext cx="7584558" cy="3740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568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7F4F67D-796C-4B19-99E6-4EC09BBEE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1FFD91-08E5-43E1-80BC-8AC6BE4B8B9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6" name="Диаграмма 45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217144"/>
              </p:ext>
            </p:extLst>
          </p:nvPr>
        </p:nvGraphicFramePr>
        <p:xfrm>
          <a:off x="680485" y="474921"/>
          <a:ext cx="7378994" cy="395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14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4334511" y="4917065"/>
            <a:ext cx="474981" cy="137160"/>
          </a:xfrm>
        </p:spPr>
        <p:txBody>
          <a:bodyPr/>
          <a:lstStyle/>
          <a:p>
            <a:fld id="{7C1FFD91-08E5-43E1-80BC-8AC6BE4B8B9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3C74C7-FB57-4FFF-BBBF-12B600D3F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656931"/>
              </p:ext>
            </p:extLst>
          </p:nvPr>
        </p:nvGraphicFramePr>
        <p:xfrm>
          <a:off x="701749" y="432391"/>
          <a:ext cx="7882270" cy="395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04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865353"/>
              </p:ext>
            </p:extLst>
          </p:nvPr>
        </p:nvGraphicFramePr>
        <p:xfrm>
          <a:off x="630864" y="447675"/>
          <a:ext cx="7683795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Equifax PPT Master INTERNAL 2015_16x9_021015 (1)">
  <a:themeElements>
    <a:clrScheme name="Custom 1">
      <a:dk1>
        <a:srgbClr val="333D47"/>
      </a:dk1>
      <a:lt1>
        <a:srgbClr val="FFFFFF"/>
      </a:lt1>
      <a:dk2>
        <a:srgbClr val="5F6A72"/>
      </a:dk2>
      <a:lt2>
        <a:srgbClr val="A5ACB0"/>
      </a:lt2>
      <a:accent1>
        <a:srgbClr val="D1D4D3"/>
      </a:accent1>
      <a:accent2>
        <a:srgbClr val="9E1B32"/>
      </a:accent2>
      <a:accent3>
        <a:srgbClr val="E70033"/>
      </a:accent3>
      <a:accent4>
        <a:srgbClr val="F26724"/>
      </a:accent4>
      <a:accent5>
        <a:srgbClr val="3FAE49"/>
      </a:accent5>
      <a:accent6>
        <a:srgbClr val="0493C9"/>
      </a:accent6>
      <a:hlink>
        <a:srgbClr val="95358D"/>
      </a:hlink>
      <a:folHlink>
        <a:srgbClr val="EDB700"/>
      </a:folHlink>
    </a:clrScheme>
    <a:fontScheme name="Equifax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000E80-5C0D-4532-93D1-5CBE83A37053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3F88FE-EF7E-42F3-A385-CFDC409D6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E44C41A-6EB7-4EE7-816B-7B55A4F12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Equifax PPT Master INTERNAL 2015_16x9_021015 (1)</Template>
  <TotalTime>44434</TotalTime>
  <Words>473</Words>
  <Application>Microsoft Office PowerPoint</Application>
  <PresentationFormat>Экран (16:9)</PresentationFormat>
  <Paragraphs>123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Courier New</vt:lpstr>
      <vt:lpstr>Futura Lt BT</vt:lpstr>
      <vt:lpstr>HelveticaNeueCyr</vt:lpstr>
      <vt:lpstr>Lucida Grande</vt:lpstr>
      <vt:lpstr>Wingdings</vt:lpstr>
      <vt:lpstr>Equifax PPT Master INTERNAL 2015_16x9_021015 (1)</vt:lpstr>
      <vt:lpstr>Рынок МФИ: Основные тенденции 20/21</vt:lpstr>
      <vt:lpstr>DISCLAIMER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компании EQUIFAX</dc:title>
  <dc:creator>kav@Equifax.ru</dc:creator>
  <cp:lastModifiedBy>Elena Grischenkova</cp:lastModifiedBy>
  <cp:revision>606</cp:revision>
  <cp:lastPrinted>2016-10-06T07:34:16Z</cp:lastPrinted>
  <dcterms:created xsi:type="dcterms:W3CDTF">2015-03-17T23:12:30Z</dcterms:created>
  <dcterms:modified xsi:type="dcterms:W3CDTF">2021-02-26T11:39:21Z</dcterms:modified>
</cp:coreProperties>
</file>